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760" r:id="rId2"/>
  </p:sldMasterIdLst>
  <p:sldIdLst>
    <p:sldId id="256" r:id="rId3"/>
    <p:sldId id="447" r:id="rId4"/>
    <p:sldId id="258" r:id="rId5"/>
    <p:sldId id="261" r:id="rId6"/>
    <p:sldId id="260" r:id="rId7"/>
    <p:sldId id="488" r:id="rId8"/>
    <p:sldId id="564" r:id="rId9"/>
    <p:sldId id="404" r:id="rId10"/>
    <p:sldId id="406" r:id="rId11"/>
    <p:sldId id="508" r:id="rId12"/>
    <p:sldId id="489" r:id="rId13"/>
    <p:sldId id="412" r:id="rId14"/>
    <p:sldId id="414" r:id="rId15"/>
    <p:sldId id="567" r:id="rId16"/>
    <p:sldId id="415" r:id="rId17"/>
    <p:sldId id="413" r:id="rId18"/>
    <p:sldId id="409" r:id="rId19"/>
    <p:sldId id="511" r:id="rId20"/>
    <p:sldId id="570" r:id="rId21"/>
    <p:sldId id="278" r:id="rId22"/>
    <p:sldId id="467" r:id="rId23"/>
    <p:sldId id="457" r:id="rId24"/>
    <p:sldId id="501" r:id="rId25"/>
    <p:sldId id="279" r:id="rId26"/>
    <p:sldId id="446" r:id="rId27"/>
    <p:sldId id="509" r:id="rId28"/>
    <p:sldId id="510" r:id="rId29"/>
    <p:sldId id="541" r:id="rId30"/>
    <p:sldId id="569" r:id="rId31"/>
    <p:sldId id="395" r:id="rId32"/>
    <p:sldId id="434" r:id="rId33"/>
    <p:sldId id="515" r:id="rId34"/>
    <p:sldId id="519" r:id="rId35"/>
    <p:sldId id="520" r:id="rId36"/>
    <p:sldId id="518" r:id="rId37"/>
    <p:sldId id="427" r:id="rId38"/>
    <p:sldId id="433" r:id="rId39"/>
    <p:sldId id="526" r:id="rId40"/>
    <p:sldId id="576" r:id="rId41"/>
    <p:sldId id="574" r:id="rId42"/>
    <p:sldId id="575" r:id="rId43"/>
    <p:sldId id="469" r:id="rId44"/>
    <p:sldId id="292" r:id="rId45"/>
    <p:sldId id="528" r:id="rId46"/>
    <p:sldId id="294" r:id="rId47"/>
    <p:sldId id="578" r:id="rId48"/>
    <p:sldId id="579" r:id="rId49"/>
    <p:sldId id="580" r:id="rId50"/>
    <p:sldId id="532" r:id="rId51"/>
    <p:sldId id="537" r:id="rId52"/>
    <p:sldId id="538" r:id="rId53"/>
    <p:sldId id="531" r:id="rId54"/>
    <p:sldId id="534" r:id="rId55"/>
    <p:sldId id="535" r:id="rId56"/>
    <p:sldId id="438" r:id="rId57"/>
    <p:sldId id="297" r:id="rId58"/>
    <p:sldId id="581" r:id="rId59"/>
    <p:sldId id="299" r:id="rId60"/>
    <p:sldId id="582" r:id="rId61"/>
    <p:sldId id="301" r:id="rId62"/>
    <p:sldId id="583" r:id="rId63"/>
    <p:sldId id="316" r:id="rId64"/>
    <p:sldId id="303" r:id="rId65"/>
    <p:sldId id="304" r:id="rId66"/>
    <p:sldId id="308" r:id="rId67"/>
    <p:sldId id="428" r:id="rId68"/>
    <p:sldId id="437" r:id="rId69"/>
    <p:sldId id="435" r:id="rId70"/>
    <p:sldId id="584" r:id="rId71"/>
    <p:sldId id="547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98" autoAdjust="0"/>
    <p:restoredTop sz="94660"/>
  </p:normalViewPr>
  <p:slideViewPr>
    <p:cSldViewPr snapToGrid="0">
      <p:cViewPr varScale="1">
        <p:scale>
          <a:sx n="52" d="100"/>
          <a:sy n="52" d="100"/>
        </p:scale>
        <p:origin x="5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6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79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9501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30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2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17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7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06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3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98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15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0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72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20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3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64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87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6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01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2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3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50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3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30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1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2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7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2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7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BC2D-DBC7-4E8D-BF3F-BDAAB71422F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01CEF1-C604-45E7-8EE7-F25A098CD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9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6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7241" y="1447801"/>
            <a:ext cx="10845479" cy="1445870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Diagnosis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reatment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f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ulmonary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mboli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n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regnancy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114" y="3206187"/>
            <a:ext cx="4190035" cy="2432613"/>
          </a:xfrm>
        </p:spPr>
        <p:txBody>
          <a:bodyPr>
            <a:normAutofit/>
          </a:bodyPr>
          <a:lstStyle/>
          <a:p>
            <a:pPr algn="l"/>
            <a:r>
              <a:rPr lang="en-US" i="1" dirty="0" smtClean="0">
                <a:solidFill>
                  <a:srgbClr val="7030A0"/>
                </a:solidFill>
              </a:rPr>
              <a:t>A.Sardari.MD</a:t>
            </a:r>
          </a:p>
          <a:p>
            <a:pPr algn="l"/>
            <a:r>
              <a:rPr lang="en-US" i="1" dirty="0" smtClean="0">
                <a:solidFill>
                  <a:srgbClr val="7030A0"/>
                </a:solidFill>
              </a:rPr>
              <a:t>Assistant Professor of Cardiology</a:t>
            </a:r>
          </a:p>
          <a:p>
            <a:pPr algn="l"/>
            <a:r>
              <a:rPr lang="en-US" i="1" dirty="0" smtClean="0">
                <a:solidFill>
                  <a:srgbClr val="7030A0"/>
                </a:solidFill>
              </a:rPr>
              <a:t>Fellowship of echocardiography</a:t>
            </a:r>
          </a:p>
          <a:p>
            <a:pPr algn="l"/>
            <a:r>
              <a:rPr lang="en-US" i="1" dirty="0" smtClean="0">
                <a:solidFill>
                  <a:srgbClr val="7030A0"/>
                </a:solidFill>
              </a:rPr>
              <a:t>Imam Khomeini Hospital Complex</a:t>
            </a:r>
          </a:p>
          <a:p>
            <a:pPr algn="l"/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668" y="6145209"/>
            <a:ext cx="3164098" cy="49381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4000" y="838201"/>
            <a:ext cx="10629900" cy="1816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3340100"/>
            <a:ext cx="10795000" cy="8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4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477195"/>
            <a:ext cx="10164278" cy="3880773"/>
          </a:xfrm>
        </p:spPr>
        <p:txBody>
          <a:bodyPr/>
          <a:lstStyle/>
          <a:p>
            <a:pPr>
              <a:buClr>
                <a:srgbClr val="99CB38"/>
              </a:buClr>
            </a:pPr>
            <a:r>
              <a:rPr lang="en-US" sz="2400" b="1" i="1" dirty="0" smtClean="0">
                <a:solidFill>
                  <a:srgbClr val="7030A0"/>
                </a:solidFill>
                <a:latin typeface="AdvOTb7819099"/>
              </a:rPr>
              <a:t>Women </a:t>
            </a:r>
            <a:r>
              <a:rPr lang="en-US" sz="2400" b="1" i="1" dirty="0">
                <a:solidFill>
                  <a:srgbClr val="7030A0"/>
                </a:solidFill>
                <a:latin typeface="AdvOTb7819099"/>
              </a:rPr>
              <a:t>with </a:t>
            </a:r>
            <a:r>
              <a:rPr lang="en-US" sz="2400" b="1" i="1" dirty="0" err="1">
                <a:solidFill>
                  <a:srgbClr val="7030A0"/>
                </a:solidFill>
                <a:latin typeface="AdvOTb7819099"/>
              </a:rPr>
              <a:t>VTE,meaning</a:t>
            </a:r>
            <a:r>
              <a:rPr lang="en-US" sz="2400" b="1" i="1" dirty="0">
                <a:solidFill>
                  <a:srgbClr val="7030A0"/>
                </a:solidFill>
                <a:latin typeface="AdvOTb7819099"/>
              </a:rPr>
              <a:t> </a:t>
            </a:r>
            <a:r>
              <a:rPr lang="en-US" sz="2400" b="1" i="1" dirty="0" smtClean="0">
                <a:solidFill>
                  <a:srgbClr val="7030A0"/>
                </a:solidFill>
                <a:latin typeface="AdvOTb7819099"/>
              </a:rPr>
              <a:t>that </a:t>
            </a:r>
            <a:r>
              <a:rPr lang="en-US" sz="2400" i="1" u="sng" dirty="0" smtClean="0">
                <a:solidFill>
                  <a:srgbClr val="7030A0"/>
                </a:solidFill>
                <a:latin typeface="AdvOTb7819099"/>
              </a:rPr>
              <a:t>imaging </a:t>
            </a:r>
            <a:r>
              <a:rPr lang="en-US" sz="2400" i="1" u="sng" dirty="0">
                <a:solidFill>
                  <a:srgbClr val="7030A0"/>
                </a:solidFill>
                <a:latin typeface="AdvOTb7819099"/>
              </a:rPr>
              <a:t>remains </a:t>
            </a:r>
            <a:r>
              <a:rPr lang="en-US" sz="2400" b="1" i="1" dirty="0">
                <a:solidFill>
                  <a:srgbClr val="7030A0"/>
                </a:solidFill>
                <a:latin typeface="AdvOTb7819099"/>
              </a:rPr>
              <a:t>the diagnostic </a:t>
            </a:r>
            <a:endParaRPr lang="en-US" sz="2400" b="1" i="1" dirty="0" smtClean="0">
              <a:solidFill>
                <a:srgbClr val="7030A0"/>
              </a:solidFill>
              <a:latin typeface="AdvOTb7819099"/>
            </a:endParaRPr>
          </a:p>
          <a:p>
            <a:pPr marL="0" indent="0">
              <a:buClr>
                <a:srgbClr val="99CB38"/>
              </a:buClr>
              <a:buNone/>
            </a:pPr>
            <a:r>
              <a:rPr lang="en-US" sz="2400" b="1" i="1" dirty="0" smtClean="0">
                <a:solidFill>
                  <a:srgbClr val="7030A0"/>
                </a:solidFill>
                <a:latin typeface="AdvOTb7819099"/>
              </a:rPr>
              <a:t>   test  </a:t>
            </a:r>
            <a:r>
              <a:rPr lang="en-US" sz="2400" b="1" i="1" dirty="0">
                <a:solidFill>
                  <a:srgbClr val="7030A0"/>
                </a:solidFill>
                <a:latin typeface="AdvOTb7819099"/>
              </a:rPr>
              <a:t>of choice during </a:t>
            </a:r>
            <a:r>
              <a:rPr lang="en-US" sz="2400" b="1" i="1" dirty="0" smtClean="0">
                <a:solidFill>
                  <a:srgbClr val="7030A0"/>
                </a:solidFill>
                <a:latin typeface="AdvOTb7819099"/>
              </a:rPr>
              <a:t>pregnancy</a:t>
            </a:r>
            <a:r>
              <a:rPr lang="en-US" sz="2400" b="1" dirty="0" smtClean="0">
                <a:solidFill>
                  <a:srgbClr val="7030A0"/>
                </a:solidFill>
                <a:latin typeface="AdvOTb7819099"/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23" y="451413"/>
            <a:ext cx="12110977" cy="57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8" y="54246"/>
            <a:ext cx="11794603" cy="342307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3706074"/>
            <a:ext cx="8596312" cy="790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053" y="5926675"/>
            <a:ext cx="5729468" cy="4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03" y="1058779"/>
            <a:ext cx="8349228" cy="497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8" y="0"/>
            <a:ext cx="11829326" cy="323725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9044" y="219919"/>
            <a:ext cx="9039828" cy="663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82" y="497711"/>
            <a:ext cx="11463689" cy="575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6447"/>
            <a:ext cx="9861630" cy="4964916"/>
          </a:xfrm>
        </p:spPr>
        <p:txBody>
          <a:bodyPr/>
          <a:lstStyle/>
          <a:p>
            <a:pPr>
              <a:buClr>
                <a:srgbClr val="99CB38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Compression  ultrasound is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choice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for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suspected 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DVT in pregnancy with a high sensitivity and specificity for  </a:t>
            </a:r>
            <a:r>
              <a:rPr lang="en-US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proximal DVT, but less so for  </a:t>
            </a:r>
            <a:r>
              <a:rPr lang="en-US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distal </a:t>
            </a:r>
            <a:r>
              <a:rPr lang="en-US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and pelvic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DVTs.</a:t>
            </a:r>
          </a:p>
          <a:p>
            <a:pPr marL="0" lvl="0" indent="0">
              <a:buClr>
                <a:srgbClr val="99CB38"/>
              </a:buClr>
              <a:buNone/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AdvOTb7819099"/>
            </a:endParaRPr>
          </a:p>
          <a:p>
            <a:pPr>
              <a:buClr>
                <a:srgbClr val="4A66AC"/>
              </a:buClr>
            </a:pPr>
            <a:r>
              <a:rPr lang="en-US" sz="2000" b="1" dirty="0" smtClean="0">
                <a:solidFill>
                  <a:srgbClr val="B10F96"/>
                </a:solidFill>
                <a:latin typeface="AdvOTb7819099"/>
              </a:rPr>
              <a:t>CUS evaluations </a:t>
            </a:r>
            <a:r>
              <a:rPr lang="en-US" sz="2000" b="1" dirty="0">
                <a:solidFill>
                  <a:srgbClr val="B10F96"/>
                </a:solidFill>
                <a:latin typeface="AdvOTb7819099"/>
              </a:rPr>
              <a:t>at days 0, 3, and 7 in </a:t>
            </a:r>
            <a:r>
              <a:rPr lang="en-US" sz="2000" b="1" dirty="0" smtClean="0">
                <a:solidFill>
                  <a:srgbClr val="B10F96"/>
                </a:solidFill>
                <a:latin typeface="AdvOTb7819099"/>
              </a:rPr>
              <a:t>pregnancy</a:t>
            </a:r>
            <a:r>
              <a:rPr lang="en-US" sz="2000" b="1" dirty="0">
                <a:solidFill>
                  <a:srgbClr val="7030A0"/>
                </a:solidFill>
                <a:latin typeface="AdvOTb7819099"/>
              </a:rPr>
              <a:t>.</a:t>
            </a:r>
            <a:endParaRPr lang="en-US" sz="2000" b="1" dirty="0" smtClean="0">
              <a:solidFill>
                <a:srgbClr val="7030A0"/>
              </a:solidFill>
              <a:latin typeface="AdvOTb7819099"/>
            </a:endParaRPr>
          </a:p>
          <a:p>
            <a:pPr>
              <a:buClr>
                <a:srgbClr val="99CB38"/>
              </a:buClr>
            </a:pPr>
            <a:endParaRPr lang="en-US" sz="2000" dirty="0" smtClean="0">
              <a:solidFill>
                <a:prstClr val="black">
                  <a:lumMod val="75000"/>
                  <a:lumOff val="25000"/>
                </a:prstClr>
              </a:solidFill>
              <a:latin typeface="AdvOTb7819099"/>
            </a:endParaRPr>
          </a:p>
          <a:p>
            <a:pPr>
              <a:buClr>
                <a:srgbClr val="99CB38"/>
              </a:buClr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If CUS is  negative, then  further testing is required and MRV should be performed. </a:t>
            </a:r>
          </a:p>
          <a:p>
            <a:pPr lvl="0">
              <a:buClr>
                <a:srgbClr val="99CB38"/>
              </a:buClr>
            </a:pPr>
            <a:endParaRPr lang="en-US" sz="2000" b="1" dirty="0">
              <a:solidFill>
                <a:srgbClr val="B10F96"/>
              </a:solidFill>
              <a:latin typeface="Century Gothic" panose="020B050202020202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0" y="1473200"/>
            <a:ext cx="10871200" cy="24777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215" y="6050418"/>
            <a:ext cx="317019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636" y="394636"/>
            <a:ext cx="9134375" cy="6054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767" y="6364181"/>
            <a:ext cx="317019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2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19" y="587142"/>
            <a:ext cx="7392202" cy="2646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endParaRPr lang="en-US" dirty="0" smtClean="0">
              <a:solidFill>
                <a:srgbClr val="FFFF00"/>
              </a:solidFill>
              <a:latin typeface="AdvOTb7819099"/>
            </a:endParaRPr>
          </a:p>
          <a:p>
            <a:pPr marL="342900" lvl="0" indent="-342900">
              <a:spcBef>
                <a:spcPts val="1000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r>
              <a:rPr lang="en-US" sz="1600" dirty="0" smtClean="0">
                <a:solidFill>
                  <a:srgbClr val="FFFF00"/>
                </a:solidFill>
                <a:latin typeface="AdvOTb7819099"/>
              </a:rPr>
              <a:t>VTE </a:t>
            </a:r>
            <a:r>
              <a:rPr lang="en-US" sz="1600" dirty="0">
                <a:solidFill>
                  <a:srgbClr val="FFFF00"/>
                </a:solidFill>
                <a:latin typeface="AdvOTb7819099"/>
              </a:rPr>
              <a:t>occurring in around 0.05–0.20% of all pregnancies, and rates of PE of around 0.03%.</a:t>
            </a:r>
            <a:endParaRPr lang="en-US" sz="1600" dirty="0">
              <a:solidFill>
                <a:srgbClr val="FFFF00"/>
              </a:solidFill>
              <a:latin typeface="Century Gothic" panose="020B0502020202020204"/>
            </a:endParaRPr>
          </a:p>
          <a:p>
            <a:pPr lvl="0">
              <a:spcBef>
                <a:spcPts val="1000"/>
              </a:spcBef>
              <a:buClr>
                <a:srgbClr val="4A66AC"/>
              </a:buClr>
              <a:buSzPct val="80000"/>
            </a:pPr>
            <a:r>
              <a:rPr lang="en-US" sz="800" dirty="0">
                <a:solidFill>
                  <a:srgbClr val="FFFF00"/>
                </a:solidFill>
                <a:latin typeface="AdvOTb7819099"/>
              </a:rPr>
              <a:t> </a:t>
            </a:r>
            <a:r>
              <a:rPr lang="en-US" sz="800" dirty="0" smtClean="0">
                <a:solidFill>
                  <a:srgbClr val="FFFF00"/>
                </a:solidFill>
                <a:latin typeface="AdvOTb7819099"/>
              </a:rPr>
              <a:t>        </a:t>
            </a:r>
            <a:r>
              <a:rPr lang="en-US" dirty="0" smtClean="0">
                <a:solidFill>
                  <a:srgbClr val="FFFF00"/>
                </a:solidFill>
                <a:latin typeface="AdvOTb7819099"/>
              </a:rPr>
              <a:t>-</a:t>
            </a:r>
            <a:r>
              <a:rPr lang="en-US" dirty="0">
                <a:solidFill>
                  <a:srgbClr val="FFFF00"/>
                </a:solidFill>
                <a:latin typeface="AdvOTb7819099"/>
              </a:rPr>
              <a:t>In women with previous VTE, recurrence rates are 7.6</a:t>
            </a:r>
            <a:r>
              <a:rPr lang="en-US" dirty="0" smtClean="0">
                <a:solidFill>
                  <a:srgbClr val="FFFF00"/>
                </a:solidFill>
                <a:latin typeface="AdvOTb7819099"/>
              </a:rPr>
              <a:t>%. </a:t>
            </a:r>
            <a:endParaRPr lang="en-US" dirty="0">
              <a:solidFill>
                <a:srgbClr val="FFFF00"/>
              </a:solidFill>
              <a:latin typeface="AdvOTb7819099"/>
            </a:endParaRPr>
          </a:p>
          <a:p>
            <a:pPr lvl="0">
              <a:spcBef>
                <a:spcPts val="1000"/>
              </a:spcBef>
              <a:buClr>
                <a:srgbClr val="4A66AC"/>
              </a:buClr>
              <a:buSzPct val="80000"/>
            </a:pPr>
            <a:r>
              <a:rPr lang="en-US" dirty="0" smtClean="0">
                <a:solidFill>
                  <a:srgbClr val="FFFF00"/>
                </a:solidFill>
                <a:latin typeface="AdvOTb7819099"/>
              </a:rPr>
              <a:t>   -The </a:t>
            </a:r>
            <a:r>
              <a:rPr lang="en-US" dirty="0">
                <a:solidFill>
                  <a:srgbClr val="FFFF00"/>
                </a:solidFill>
                <a:latin typeface="AdvOTb7819099"/>
              </a:rPr>
              <a:t>risk of VTE is highest in the immediate post-partum </a:t>
            </a:r>
            <a:r>
              <a:rPr lang="en-US" dirty="0" smtClean="0">
                <a:solidFill>
                  <a:srgbClr val="FFFF00"/>
                </a:solidFill>
                <a:latin typeface="AdvOTb7819099"/>
              </a:rPr>
              <a:t>    </a:t>
            </a:r>
          </a:p>
          <a:p>
            <a:pPr lvl="0">
              <a:spcBef>
                <a:spcPts val="1000"/>
              </a:spcBef>
              <a:buClr>
                <a:srgbClr val="4A66AC"/>
              </a:buClr>
              <a:buSzPct val="80000"/>
            </a:pPr>
            <a:r>
              <a:rPr lang="en-US" dirty="0">
                <a:solidFill>
                  <a:srgbClr val="FFFF00"/>
                </a:solidFill>
                <a:latin typeface="AdvOTb7819099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dvOTb7819099"/>
              </a:rPr>
              <a:t>   period(0.5%).</a:t>
            </a:r>
            <a:endParaRPr lang="en-US" dirty="0">
              <a:solidFill>
                <a:srgbClr val="FFFF00"/>
              </a:solidFill>
              <a:latin typeface="AdvOTb7819099"/>
            </a:endParaRPr>
          </a:p>
          <a:p>
            <a:pPr marL="342900" lvl="0" indent="-342900">
              <a:spcBef>
                <a:spcPts val="1000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00"/>
              </a:solidFill>
              <a:latin typeface="AdvOTb781909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6296" y="3493970"/>
            <a:ext cx="7777212" cy="2675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  <a:buClr>
                <a:srgbClr val="4A66AC"/>
              </a:buClr>
              <a:buSzPct val="80000"/>
            </a:pPr>
            <a:r>
              <a:rPr lang="en-US" dirty="0">
                <a:solidFill>
                  <a:srgbClr val="FFFF00"/>
                </a:solidFill>
                <a:latin typeface="AdvOTb7819099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dvOTb7819099"/>
              </a:rPr>
              <a:t>   </a:t>
            </a:r>
            <a:r>
              <a:rPr lang="en-US" dirty="0">
                <a:solidFill>
                  <a:srgbClr val="FFFF00"/>
                </a:solidFill>
                <a:latin typeface="AdvOTb7819099"/>
              </a:rPr>
              <a:t>-The case fatality rate is  3.5%.</a:t>
            </a:r>
            <a:endParaRPr lang="en-US" sz="800" dirty="0">
              <a:solidFill>
                <a:srgbClr val="FFFF00"/>
              </a:solidFill>
              <a:latin typeface="AdvOTb7819099"/>
            </a:endParaRPr>
          </a:p>
          <a:p>
            <a:pPr marL="342900" lvl="0" indent="-342900">
              <a:spcBef>
                <a:spcPts val="1000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00"/>
              </a:solidFill>
              <a:latin typeface="AdvOTb7819099"/>
            </a:endParaRPr>
          </a:p>
          <a:p>
            <a:pPr lvl="0">
              <a:spcBef>
                <a:spcPts val="1000"/>
              </a:spcBef>
              <a:buClr>
                <a:srgbClr val="99CB38"/>
              </a:buClr>
              <a:buSzPct val="80000"/>
            </a:pPr>
            <a:r>
              <a:rPr lang="en-US" dirty="0">
                <a:solidFill>
                  <a:srgbClr val="FFFF00"/>
                </a:solidFill>
                <a:latin typeface="AdvOTb7819099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dvOTb7819099"/>
              </a:rPr>
              <a:t>   </a:t>
            </a:r>
            <a:r>
              <a:rPr lang="en-US" dirty="0" smtClean="0">
                <a:solidFill>
                  <a:srgbClr val="FFC000"/>
                </a:solidFill>
                <a:latin typeface="AdvOTb7819099"/>
              </a:rPr>
              <a:t> -</a:t>
            </a:r>
            <a:r>
              <a:rPr lang="en-US" b="1" dirty="0" smtClean="0">
                <a:solidFill>
                  <a:srgbClr val="FFC000"/>
                </a:solidFill>
                <a:latin typeface="AdvOTb7819099"/>
              </a:rPr>
              <a:t>Returns </a:t>
            </a:r>
            <a:r>
              <a:rPr lang="en-US" b="1" dirty="0">
                <a:solidFill>
                  <a:srgbClr val="FFC000"/>
                </a:solidFill>
                <a:latin typeface="AdvOTb7819099"/>
              </a:rPr>
              <a:t>to the  non-pregnant level after the sixth week </a:t>
            </a:r>
            <a:r>
              <a:rPr lang="en-US" b="1" dirty="0" smtClean="0">
                <a:solidFill>
                  <a:srgbClr val="FFC000"/>
                </a:solidFill>
                <a:latin typeface="AdvOTb7819099"/>
              </a:rPr>
              <a:t>post-  </a:t>
            </a:r>
          </a:p>
          <a:p>
            <a:pPr lvl="0">
              <a:spcBef>
                <a:spcPts val="1000"/>
              </a:spcBef>
              <a:buClr>
                <a:srgbClr val="99CB38"/>
              </a:buClr>
              <a:buSzPct val="80000"/>
            </a:pPr>
            <a:r>
              <a:rPr lang="en-US" b="1" dirty="0">
                <a:solidFill>
                  <a:srgbClr val="FFC000"/>
                </a:solidFill>
                <a:latin typeface="AdvOTb7819099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dvOTb7819099"/>
              </a:rPr>
              <a:t>   partum</a:t>
            </a:r>
            <a:r>
              <a:rPr lang="en-US" b="1" dirty="0">
                <a:solidFill>
                  <a:srgbClr val="FFC000"/>
                </a:solidFill>
                <a:latin typeface="AdvOTb7819099"/>
              </a:rPr>
              <a:t>.</a:t>
            </a:r>
          </a:p>
          <a:p>
            <a:pPr marL="342900" lvl="0" indent="-342900">
              <a:spcBef>
                <a:spcPts val="1000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0710" y="261256"/>
            <a:ext cx="5913910" cy="2066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92D050"/>
                </a:solidFill>
                <a:latin typeface="AdvOTb7819099"/>
              </a:rPr>
              <a:t>-</a:t>
            </a:r>
            <a:r>
              <a:rPr lang="en-US" sz="2400" dirty="0">
                <a:solidFill>
                  <a:srgbClr val="92D050"/>
                </a:solidFill>
                <a:latin typeface="AdvOTb7819099"/>
              </a:rPr>
              <a:t>Modern CTPA </a:t>
            </a:r>
            <a:r>
              <a:rPr lang="en-US" sz="2000" dirty="0">
                <a:solidFill>
                  <a:srgbClr val="92D050"/>
                </a:solidFill>
                <a:latin typeface="AdvOTb7819099"/>
              </a:rPr>
              <a:t>imaging </a:t>
            </a:r>
            <a:endParaRPr lang="en-US" sz="2000" dirty="0" smtClean="0">
              <a:solidFill>
                <a:srgbClr val="92D050"/>
              </a:solidFill>
              <a:latin typeface="AdvOTb7819099"/>
            </a:endParaRPr>
          </a:p>
          <a:p>
            <a:pPr algn="ctr"/>
            <a:r>
              <a:rPr lang="en-US" sz="2000" dirty="0" smtClean="0">
                <a:solidFill>
                  <a:srgbClr val="92D050"/>
                </a:solidFill>
                <a:latin typeface="AdvOTb7819099"/>
              </a:rPr>
              <a:t>(maternal </a:t>
            </a:r>
            <a:r>
              <a:rPr lang="en-US" sz="2000" dirty="0">
                <a:solidFill>
                  <a:srgbClr val="92D050"/>
                </a:solidFill>
                <a:latin typeface="AdvOTb7819099"/>
              </a:rPr>
              <a:t>breast </a:t>
            </a:r>
            <a:r>
              <a:rPr lang="en-US" sz="2000" dirty="0" smtClean="0">
                <a:solidFill>
                  <a:srgbClr val="92D050"/>
                </a:solidFill>
                <a:latin typeface="AdvOTb7819099"/>
              </a:rPr>
              <a:t> </a:t>
            </a:r>
            <a:r>
              <a:rPr lang="en-US" sz="2000" dirty="0">
                <a:solidFill>
                  <a:srgbClr val="92D050"/>
                </a:solidFill>
                <a:latin typeface="AdvOTb7819099"/>
              </a:rPr>
              <a:t>median doses as low as  3-4 </a:t>
            </a:r>
            <a:r>
              <a:rPr lang="en-US" sz="2000" dirty="0" err="1" smtClean="0">
                <a:solidFill>
                  <a:srgbClr val="92D050"/>
                </a:solidFill>
                <a:latin typeface="AdvOTb7819099"/>
              </a:rPr>
              <a:t>mGy</a:t>
            </a:r>
            <a:r>
              <a:rPr lang="en-US" sz="2000" dirty="0" smtClean="0">
                <a:solidFill>
                  <a:srgbClr val="92D050"/>
                </a:solidFill>
                <a:latin typeface="AdvOTb7819099"/>
              </a:rPr>
              <a:t>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13860" y="2127938"/>
            <a:ext cx="6341423" cy="2360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AdvOTb7819099"/>
              </a:rPr>
              <a:t>-</a:t>
            </a:r>
            <a:r>
              <a:rPr lang="en-US" sz="2000" b="1" dirty="0" smtClean="0">
                <a:solidFill>
                  <a:srgbClr val="FFFF00"/>
                </a:solidFill>
                <a:latin typeface="AdvOTb7819099"/>
              </a:rPr>
              <a:t>Avoiding </a:t>
            </a:r>
            <a:r>
              <a:rPr lang="en-US" sz="2000" b="1" dirty="0">
                <a:solidFill>
                  <a:srgbClr val="FFFF00"/>
                </a:solidFill>
                <a:latin typeface="AdvOTb7819099"/>
              </a:rPr>
              <a:t>CTPA on the grounds of maternal cancer risk is  therefore not justified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61414" y="4948833"/>
            <a:ext cx="6115793" cy="1757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C000"/>
                </a:solidFill>
                <a:latin typeface="AdvOTb7819099"/>
              </a:rPr>
              <a:t>-V/Q </a:t>
            </a:r>
            <a:r>
              <a:rPr lang="en-US" sz="2000" dirty="0" smtClean="0">
                <a:solidFill>
                  <a:srgbClr val="FFC000"/>
                </a:solidFill>
                <a:latin typeface="AdvOTb7819099"/>
              </a:rPr>
              <a:t>planar  </a:t>
            </a:r>
            <a:r>
              <a:rPr lang="en-US" sz="2000" dirty="0">
                <a:solidFill>
                  <a:srgbClr val="FFC000"/>
                </a:solidFill>
                <a:latin typeface="AdvOTb7819099"/>
              </a:rPr>
              <a:t>is associated with low </a:t>
            </a:r>
            <a:r>
              <a:rPr lang="en-US" sz="2000" dirty="0" err="1">
                <a:solidFill>
                  <a:srgbClr val="FFC000"/>
                </a:solidFill>
                <a:latin typeface="AdvOTb7819099"/>
              </a:rPr>
              <a:t>foetal</a:t>
            </a:r>
            <a:r>
              <a:rPr lang="en-US" sz="2000" dirty="0">
                <a:solidFill>
                  <a:srgbClr val="FFC000"/>
                </a:solidFill>
                <a:latin typeface="AdvOTb7819099"/>
              </a:rPr>
              <a:t> and maternal radiation  </a:t>
            </a:r>
            <a:r>
              <a:rPr lang="en-US" sz="2000" dirty="0" smtClean="0">
                <a:solidFill>
                  <a:srgbClr val="FFC000"/>
                </a:solidFill>
                <a:latin typeface="AdvOTb7819099"/>
              </a:rPr>
              <a:t>exposure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620" y="6212562"/>
            <a:ext cx="317019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06" y="406400"/>
            <a:ext cx="8455794" cy="593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262" y="6321057"/>
            <a:ext cx="317019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49301"/>
            <a:ext cx="9772952" cy="5292062"/>
          </a:xfrm>
        </p:spPr>
        <p:txBody>
          <a:bodyPr>
            <a:normAutofit/>
          </a:bodyPr>
          <a:lstStyle/>
          <a:p>
            <a:endParaRPr lang="en-US" dirty="0">
              <a:latin typeface="AdvOT333dc5e5"/>
            </a:endParaRPr>
          </a:p>
          <a:p>
            <a:endParaRPr lang="en-US" dirty="0" smtClean="0">
              <a:latin typeface="AdvOT333dc5e5"/>
            </a:endParaRPr>
          </a:p>
          <a:p>
            <a:r>
              <a:rPr lang="en-US" dirty="0" smtClean="0">
                <a:latin typeface="AdvOT333dc5e5"/>
              </a:rPr>
              <a:t>ASH </a:t>
            </a:r>
            <a:r>
              <a:rPr lang="en-US" dirty="0">
                <a:latin typeface="AdvOT333dc5e5"/>
              </a:rPr>
              <a:t>guideline panel </a:t>
            </a:r>
            <a:r>
              <a:rPr lang="en-US" dirty="0">
                <a:latin typeface="AdvOT702dc698.I"/>
              </a:rPr>
              <a:t>suggests </a:t>
            </a:r>
            <a:r>
              <a:rPr lang="en-US" dirty="0" smtClean="0">
                <a:latin typeface="AdvOT333dc5e5"/>
              </a:rPr>
              <a:t>(V/Q</a:t>
            </a:r>
            <a:r>
              <a:rPr lang="en-US" dirty="0">
                <a:latin typeface="AdvOT333dc5e5"/>
              </a:rPr>
              <a:t>) lung scanning over </a:t>
            </a:r>
            <a:r>
              <a:rPr lang="en-US" dirty="0" smtClean="0">
                <a:latin typeface="AdvOT333dc5e5"/>
              </a:rPr>
              <a:t>(CT) Pulmonary angiography.</a:t>
            </a:r>
          </a:p>
          <a:p>
            <a:endParaRPr lang="en-US" dirty="0">
              <a:latin typeface="AdvOT333dc5e5"/>
            </a:endParaRPr>
          </a:p>
          <a:p>
            <a:pPr lvl="0">
              <a:buClr>
                <a:srgbClr val="4A66AC"/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Lung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perfusion scans should be considered the investigation of first choice for young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women.(RCOG)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 smtClean="0">
              <a:latin typeface="AdvOT333dc5e5"/>
            </a:endParaRPr>
          </a:p>
          <a:p>
            <a:pPr marL="0" lvl="0" indent="0">
              <a:buClr>
                <a:srgbClr val="4A66AC"/>
              </a:buClr>
              <a:buNone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.</a:t>
            </a:r>
          </a:p>
          <a:p>
            <a:pPr>
              <a:buClr>
                <a:srgbClr val="4A66AC"/>
              </a:buClr>
            </a:pPr>
            <a:r>
              <a:rPr lang="en-US" dirty="0" smtClean="0">
                <a:solidFill>
                  <a:srgbClr val="000000"/>
                </a:solidFill>
                <a:latin typeface="FrescoSans Pro Normal"/>
              </a:rPr>
              <a:t>CTPA </a:t>
            </a:r>
            <a:r>
              <a:rPr lang="en-US" dirty="0">
                <a:solidFill>
                  <a:srgbClr val="000000"/>
                </a:solidFill>
                <a:latin typeface="FrescoSans Pro Normal"/>
              </a:rPr>
              <a:t>may not identify peripheral PTE (up to 30% small peripheral emboli missed), and may have a lower diagnostic yield due to the </a:t>
            </a:r>
            <a:r>
              <a:rPr lang="en-US" dirty="0" err="1">
                <a:solidFill>
                  <a:srgbClr val="000000"/>
                </a:solidFill>
                <a:latin typeface="FrescoSans Pro Normal"/>
              </a:rPr>
              <a:t>hyperdynamic</a:t>
            </a:r>
            <a:r>
              <a:rPr lang="en-US" dirty="0">
                <a:solidFill>
                  <a:srgbClr val="000000"/>
                </a:solidFill>
                <a:latin typeface="FrescoSans Pro Normal"/>
              </a:rPr>
              <a:t> circulation of pregnancy 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4A66AC"/>
              </a:buClr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 smtClean="0">
              <a:latin typeface="AdvOT333dc5e5"/>
            </a:endParaRPr>
          </a:p>
          <a:p>
            <a:endParaRPr lang="en-US" dirty="0">
              <a:latin typeface="AdvOT333dc5e5"/>
            </a:endParaRPr>
          </a:p>
          <a:p>
            <a:endParaRPr lang="en-US" dirty="0" smtClean="0">
              <a:latin typeface="AdvOT333dc5e5"/>
            </a:endParaRPr>
          </a:p>
        </p:txBody>
      </p:sp>
    </p:spTree>
    <p:extLst>
      <p:ext uri="{BB962C8B-B14F-4D97-AF65-F5344CB8AC3E}">
        <p14:creationId xmlns:p14="http://schemas.microsoft.com/office/powerpoint/2010/main" val="13040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19" y="1666755"/>
            <a:ext cx="11262166" cy="25117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628" y="6098544"/>
            <a:ext cx="317019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665018" y="950025"/>
            <a:ext cx="5925787" cy="1983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FFFF00"/>
                </a:solidFill>
                <a:latin typeface="AdvOTb7819099"/>
              </a:rPr>
              <a:t>A normal perfusion scan and a negative CTPA appear equally safe</a:t>
            </a:r>
          </a:p>
          <a:p>
            <a:pPr lvl="0">
              <a:spcBef>
                <a:spcPts val="1000"/>
              </a:spcBef>
              <a:buClr>
                <a:srgbClr val="99CB38"/>
              </a:buClr>
              <a:buSzPct val="80000"/>
            </a:pPr>
            <a:r>
              <a:rPr lang="en-US" sz="2400" dirty="0">
                <a:solidFill>
                  <a:srgbClr val="FFFF00"/>
                </a:solidFill>
                <a:latin typeface="AdvOTb7819099"/>
              </a:rPr>
              <a:t>   </a:t>
            </a:r>
            <a:r>
              <a:rPr lang="en-US" sz="2400" dirty="0" smtClean="0">
                <a:solidFill>
                  <a:srgbClr val="FFFF00"/>
                </a:solidFill>
                <a:latin typeface="AdvOTb7819099"/>
              </a:rPr>
              <a:t> for </a:t>
            </a:r>
            <a:r>
              <a:rPr lang="en-US" sz="2400" dirty="0">
                <a:solidFill>
                  <a:srgbClr val="FFFF00"/>
                </a:solidFill>
                <a:latin typeface="AdvOTb7819099"/>
              </a:rPr>
              <a:t>ruling out PE in pregnancy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574473" y="3918857"/>
            <a:ext cx="6032665" cy="18001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FFFF00"/>
                </a:solidFill>
                <a:latin typeface="AdvOTb7819099"/>
              </a:rPr>
              <a:t>Initial choice of imaging is best determined by local expertise and resources.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744" y="6108170"/>
            <a:ext cx="317019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93532" y="1482290"/>
            <a:ext cx="7579956" cy="29549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rgbClr val="FFFF00"/>
                </a:solidFill>
                <a:latin typeface="FrescoSans Pro Normal"/>
              </a:rPr>
              <a:t>Performing a thrombophilia screen is not routinely recommended .as the results are unlikely to influence management</a:t>
            </a:r>
            <a:r>
              <a:rPr lang="en-US" dirty="0">
                <a:solidFill>
                  <a:srgbClr val="000000"/>
                </a:solidFill>
                <a:latin typeface="FrescoSans Pro Normal"/>
              </a:rPr>
              <a:t>. 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9425" y="3587840"/>
            <a:ext cx="8098972" cy="2327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Echo probably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have low sensitivity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,they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were reported to be normal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haemodynamically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 stable patients despite the presence of PE.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1275" y="403762"/>
            <a:ext cx="7279574" cy="2493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Echocardiographic examination is not mandatory as part of the routine diagnostic workup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haemodynamically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 stable patients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(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may be useful in the differential diagnosis of acute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dyspnea)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6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990429" y="1950427"/>
            <a:ext cx="6364299" cy="207293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Pct val="8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- 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haemodynamically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 compromised patient with suspected PE, unequivocal signs of RV pressure overload(60/60 sign, McConnell sign, or right heart thrombi), justify emergency reperfusion treatment for PE .</a:t>
            </a:r>
          </a:p>
        </p:txBody>
      </p:sp>
    </p:spTree>
    <p:extLst>
      <p:ext uri="{BB962C8B-B14F-4D97-AF65-F5344CB8AC3E}">
        <p14:creationId xmlns:p14="http://schemas.microsoft.com/office/powerpoint/2010/main" val="19376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149" y="717629"/>
            <a:ext cx="8978055" cy="54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651" y="654518"/>
            <a:ext cx="8325852" cy="5832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273" y="6364181"/>
            <a:ext cx="317019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spc="-100" dirty="0">
                <a:solidFill>
                  <a:srgbClr val="D2533C"/>
                </a:solidFill>
                <a:latin typeface="Arial"/>
              </a:rPr>
              <a:t>Hemostatic alterations during pregnancy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53247"/>
            <a:ext cx="10048897" cy="4570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863" y="6416868"/>
            <a:ext cx="3074108" cy="4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5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710046" y="1472540"/>
            <a:ext cx="7077694" cy="26600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Treatment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0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45029"/>
            <a:ext cx="10081710" cy="4996333"/>
          </a:xfrm>
        </p:spPr>
        <p:txBody>
          <a:bodyPr>
            <a:normAutofit/>
          </a:bodyPr>
          <a:lstStyle/>
          <a:p>
            <a:pPr lvl="0">
              <a:buClr>
                <a:srgbClr val="4A66AC"/>
              </a:buClr>
            </a:pPr>
            <a:r>
              <a:rPr lang="en-US" sz="2000" dirty="0">
                <a:solidFill>
                  <a:srgbClr val="7030A0"/>
                </a:solidFill>
                <a:latin typeface="AdvOTb7819099"/>
              </a:rPr>
              <a:t>UFH is safe in pregnancy (does not cross the placenta, and consequently</a:t>
            </a:r>
          </a:p>
          <a:p>
            <a:pPr marL="0" indent="0">
              <a:buClr>
                <a:srgbClr val="4A66AC"/>
              </a:buClr>
              <a:buNone/>
            </a:pPr>
            <a:r>
              <a:rPr lang="en-US" sz="2000" dirty="0">
                <a:solidFill>
                  <a:srgbClr val="7030A0"/>
                </a:solidFill>
                <a:latin typeface="AdvOTb7819099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dvOTb7819099"/>
              </a:rPr>
              <a:t>    does </a:t>
            </a:r>
            <a:r>
              <a:rPr lang="en-US" sz="2000" dirty="0">
                <a:solidFill>
                  <a:srgbClr val="7030A0"/>
                </a:solidFill>
                <a:latin typeface="AdvOTb7819099"/>
              </a:rPr>
              <a:t>not confer a risk of </a:t>
            </a:r>
            <a:r>
              <a:rPr lang="en-US" sz="2000" dirty="0" err="1">
                <a:solidFill>
                  <a:srgbClr val="7030A0"/>
                </a:solidFill>
                <a:latin typeface="AdvOTb7819099"/>
              </a:rPr>
              <a:t>foetal</a:t>
            </a:r>
            <a:r>
              <a:rPr lang="en-US" sz="2000" dirty="0">
                <a:solidFill>
                  <a:srgbClr val="7030A0"/>
                </a:solidFill>
                <a:latin typeface="AdvOTb7819099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AdvOTb7819099"/>
              </a:rPr>
              <a:t>haemorrhage</a:t>
            </a:r>
            <a:r>
              <a:rPr lang="en-US" sz="2000" dirty="0">
                <a:solidFill>
                  <a:srgbClr val="7030A0"/>
                </a:solidFill>
                <a:latin typeface="AdvOTb7819099"/>
              </a:rPr>
              <a:t> or teratogenicity).</a:t>
            </a:r>
          </a:p>
          <a:p>
            <a:pPr lvl="0">
              <a:buClr>
                <a:srgbClr val="4A66AC"/>
              </a:buClr>
            </a:pPr>
            <a:endParaRPr lang="en-US" sz="2000" dirty="0" smtClean="0">
              <a:solidFill>
                <a:srgbClr val="7030A0"/>
              </a:solidFill>
              <a:latin typeface="AdvOTb7819099"/>
            </a:endParaRPr>
          </a:p>
          <a:p>
            <a:pPr lvl="0">
              <a:buClr>
                <a:srgbClr val="4A66AC"/>
              </a:buClr>
            </a:pPr>
            <a:endParaRPr lang="en-US" sz="2000" dirty="0">
              <a:solidFill>
                <a:srgbClr val="7030A0"/>
              </a:solidFill>
              <a:latin typeface="AdvOTb7819099"/>
            </a:endParaRPr>
          </a:p>
          <a:p>
            <a:pPr lvl="0">
              <a:buClr>
                <a:srgbClr val="4A66AC"/>
              </a:buClr>
            </a:pPr>
            <a:r>
              <a:rPr lang="en-US" sz="2000" dirty="0">
                <a:solidFill>
                  <a:srgbClr val="7030A0"/>
                </a:solidFill>
                <a:latin typeface="AdvOTb7819099"/>
              </a:rPr>
              <a:t>Restricted to patients with overt </a:t>
            </a:r>
            <a:r>
              <a:rPr lang="en-US" sz="2000" dirty="0" err="1">
                <a:solidFill>
                  <a:srgbClr val="7030A0"/>
                </a:solidFill>
                <a:latin typeface="AdvOTb7819099"/>
              </a:rPr>
              <a:t>haemodynamic</a:t>
            </a:r>
            <a:r>
              <a:rPr lang="en-US" sz="2000" dirty="0">
                <a:solidFill>
                  <a:srgbClr val="7030A0"/>
                </a:solidFill>
                <a:latin typeface="AdvOTb7819099"/>
              </a:rPr>
              <a:t> instability or imminent  </a:t>
            </a:r>
            <a:r>
              <a:rPr lang="en-US" sz="2000" dirty="0" err="1">
                <a:solidFill>
                  <a:srgbClr val="7030A0"/>
                </a:solidFill>
                <a:latin typeface="AdvOTb7819099"/>
              </a:rPr>
              <a:t>haemodynamic</a:t>
            </a:r>
            <a:r>
              <a:rPr lang="en-US" sz="2000" dirty="0">
                <a:solidFill>
                  <a:srgbClr val="7030A0"/>
                </a:solidFill>
                <a:latin typeface="AdvOTb7819099"/>
              </a:rPr>
              <a:t>  decompensation </a:t>
            </a:r>
            <a:r>
              <a:rPr lang="en-US" sz="2000" dirty="0" smtClean="0">
                <a:solidFill>
                  <a:srgbClr val="7030A0"/>
                </a:solidFill>
                <a:latin typeface="AdvOTb7819099"/>
              </a:rPr>
              <a:t>(primary </a:t>
            </a:r>
            <a:r>
              <a:rPr lang="en-US" sz="2000" dirty="0">
                <a:solidFill>
                  <a:srgbClr val="7030A0"/>
                </a:solidFill>
                <a:latin typeface="AdvOTb7819099"/>
              </a:rPr>
              <a:t>reperfusion </a:t>
            </a:r>
            <a:r>
              <a:rPr lang="en-US" sz="2000" dirty="0" smtClean="0">
                <a:solidFill>
                  <a:srgbClr val="7030A0"/>
                </a:solidFill>
                <a:latin typeface="AdvOTb7819099"/>
              </a:rPr>
              <a:t>treatment)</a:t>
            </a:r>
            <a:endParaRPr lang="en-US" sz="2000" dirty="0">
              <a:solidFill>
                <a:srgbClr val="7030A0"/>
              </a:solidFill>
              <a:latin typeface="AdvOTb7819099"/>
            </a:endParaRPr>
          </a:p>
          <a:p>
            <a:pPr lvl="0">
              <a:buClr>
                <a:srgbClr val="4A66AC"/>
              </a:buClr>
            </a:pPr>
            <a:endParaRPr lang="en-US" sz="2000" dirty="0" smtClean="0">
              <a:solidFill>
                <a:srgbClr val="7030A0"/>
              </a:solidFill>
              <a:latin typeface="AdvOTb7819099"/>
            </a:endParaRPr>
          </a:p>
          <a:p>
            <a:pPr lvl="0">
              <a:buClr>
                <a:srgbClr val="4A66AC"/>
              </a:buClr>
            </a:pPr>
            <a:r>
              <a:rPr lang="en-US" sz="2000" dirty="0" smtClean="0">
                <a:solidFill>
                  <a:srgbClr val="7030A0"/>
                </a:solidFill>
                <a:latin typeface="AdvOTb7819099"/>
              </a:rPr>
              <a:t>Serious  </a:t>
            </a:r>
            <a:r>
              <a:rPr lang="en-US" sz="2000" dirty="0">
                <a:solidFill>
                  <a:srgbClr val="7030A0"/>
                </a:solidFill>
                <a:latin typeface="AdvOTb7819099"/>
              </a:rPr>
              <a:t>renal impairment [creatinine clearance (</a:t>
            </a:r>
            <a:r>
              <a:rPr lang="en-US" sz="2000" dirty="0" err="1">
                <a:solidFill>
                  <a:srgbClr val="7030A0"/>
                </a:solidFill>
                <a:latin typeface="AdvOTb7819099"/>
              </a:rPr>
              <a:t>CrCl</a:t>
            </a:r>
            <a:r>
              <a:rPr lang="en-US" sz="2000" dirty="0">
                <a:solidFill>
                  <a:srgbClr val="7030A0"/>
                </a:solidFill>
                <a:latin typeface="AdvOTb7819099"/>
              </a:rPr>
              <a:t>) &lt;_30 mL/min] or  severe </a:t>
            </a:r>
            <a:r>
              <a:rPr lang="en-US" sz="2000" dirty="0" smtClean="0">
                <a:solidFill>
                  <a:srgbClr val="7030A0"/>
                </a:solidFill>
                <a:latin typeface="AdvOTb7819099"/>
              </a:rPr>
              <a:t>obesity</a:t>
            </a:r>
            <a:endParaRPr lang="en-US" sz="2000" dirty="0">
              <a:solidFill>
                <a:srgbClr val="7030A0"/>
              </a:solidFill>
              <a:latin typeface="AdvOTb7819099"/>
            </a:endParaRPr>
          </a:p>
          <a:p>
            <a:pPr lvl="0">
              <a:buClr>
                <a:srgbClr val="4A66AC"/>
              </a:buClr>
            </a:pPr>
            <a:endParaRPr lang="en-US" sz="2000" dirty="0" smtClean="0">
              <a:solidFill>
                <a:srgbClr val="7030A0"/>
              </a:solidFill>
              <a:latin typeface="AdvOTb7819099"/>
            </a:endParaRPr>
          </a:p>
          <a:p>
            <a:r>
              <a:rPr lang="en-US" sz="2000" dirty="0">
                <a:solidFill>
                  <a:srgbClr val="7030A0"/>
                </a:solidFill>
                <a:latin typeface="AdvOTb7819099"/>
              </a:rPr>
              <a:t>The use of UFH has been associated with </a:t>
            </a:r>
            <a:r>
              <a:rPr lang="en-US" sz="2000" dirty="0" smtClean="0">
                <a:solidFill>
                  <a:srgbClr val="7030A0"/>
                </a:solidFill>
                <a:latin typeface="AdvOTb7819099"/>
              </a:rPr>
              <a:t>HIT and </a:t>
            </a:r>
            <a:r>
              <a:rPr lang="en-US" sz="2000" dirty="0">
                <a:solidFill>
                  <a:srgbClr val="7030A0"/>
                </a:solidFill>
                <a:latin typeface="AdvOTb7819099"/>
              </a:rPr>
              <a:t>bone </a:t>
            </a:r>
            <a:r>
              <a:rPr lang="en-US" sz="2000" dirty="0" smtClean="0">
                <a:solidFill>
                  <a:srgbClr val="7030A0"/>
                </a:solidFill>
                <a:latin typeface="AdvOTb7819099"/>
              </a:rPr>
              <a:t>loss.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146" y="6254444"/>
            <a:ext cx="2743438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20278"/>
            <a:ext cx="8596668" cy="5021085"/>
          </a:xfrm>
        </p:spPr>
        <p:txBody>
          <a:bodyPr/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Garamond Book"/>
              </a:rPr>
              <a:t>Loading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 Book"/>
              </a:rPr>
              <a:t>dose of 80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Garamond Book"/>
              </a:rPr>
              <a:t>units/kg -&gt; continuous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 Book"/>
              </a:rPr>
              <a:t>intravenous infusion of 18 units/kg/hour 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Garamond Book"/>
            </a:endParaRP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Garamond Book"/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 Book"/>
              </a:rPr>
              <a:t>T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Garamond Book"/>
              </a:rPr>
              <a:t>hrombolysis ,the loading dose of heparin should be omitted.</a:t>
            </a: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Garamond Book"/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Garamond Book"/>
              </a:rPr>
              <a:t>Measure (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 Book"/>
              </a:rPr>
              <a:t>APTT) level 4–6 hours after the loading dose, 6 hours after any dose change and then at least daily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Garamond Book"/>
              </a:rPr>
              <a:t>(1.5-2.5). 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Garamond Book"/>
            </a:endParaRPr>
          </a:p>
          <a:p>
            <a:pPr lvl="0">
              <a:buClr>
                <a:srgbClr val="4A66AC"/>
              </a:buClr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Garamond Book"/>
              </a:rPr>
              <a:t>UFH should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 Book"/>
              </a:rPr>
              <a:t>have platelet count monitoring performed every 2–3 days from days 4 to 14 or until heparin is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Garamond Book"/>
              </a:rPr>
              <a:t>stopped</a:t>
            </a:r>
            <a:r>
              <a:rPr lang="en-US" dirty="0" smtClean="0">
                <a:solidFill>
                  <a:srgbClr val="000000"/>
                </a:solidFill>
                <a:latin typeface="Garamond Book"/>
              </a:rPr>
              <a:t>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 smtClean="0">
              <a:solidFill>
                <a:srgbClr val="000000"/>
              </a:solidFill>
              <a:latin typeface="Garamond Book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Garamond Book"/>
            </a:endParaRPr>
          </a:p>
        </p:txBody>
      </p:sp>
    </p:spTree>
    <p:extLst>
      <p:ext uri="{BB962C8B-B14F-4D97-AF65-F5344CB8AC3E}">
        <p14:creationId xmlns:p14="http://schemas.microsoft.com/office/powerpoint/2010/main" val="20852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45407"/>
            <a:ext cx="8596668" cy="4895956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APTT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monitoring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UFH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technically problematic, particularly in late pregnancy when an apparent heparin resistance occurs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(increased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fibrinogen and factor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VIII)</a:t>
            </a:r>
            <a:endParaRPr lang="en-US" sz="800" dirty="0" smtClean="0">
              <a:solidFill>
                <a:schemeClr val="accent6">
                  <a:lumMod val="75000"/>
                </a:schemeClr>
              </a:solidFill>
              <a:latin typeface="Garamond Book"/>
            </a:endParaRPr>
          </a:p>
          <a:p>
            <a:endParaRPr lang="en-US" sz="800" dirty="0">
              <a:solidFill>
                <a:schemeClr val="accent6">
                  <a:lumMod val="75000"/>
                </a:schemeClr>
              </a:solidFill>
              <a:latin typeface="Garamond Book"/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igh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doses of heparin being used with subsequent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haemorrhagic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 problems.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Garamond Book"/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  <a:latin typeface="Garamond Book"/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Garamond Book"/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With  UFH,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a lower level of anti-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Xa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 is considered therapeutic (target range 0.35–0.7 u/ml or 0.5–1.0 u/ml for patients with life-threatening PE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Garamond Book"/>
              </a:rPr>
              <a:t>).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47537" y="2059807"/>
            <a:ext cx="6959065" cy="19154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00"/>
                </a:solidFill>
                <a:latin typeface="Garamond Book"/>
              </a:rPr>
              <a:t>Where the problem persists or in women with HIT, the use of </a:t>
            </a:r>
            <a:r>
              <a:rPr lang="en-US" dirty="0" err="1">
                <a:solidFill>
                  <a:srgbClr val="FFFF00"/>
                </a:solidFill>
                <a:latin typeface="Garamond Book"/>
              </a:rPr>
              <a:t>danaparoid</a:t>
            </a:r>
            <a:r>
              <a:rPr lang="en-US" dirty="0">
                <a:solidFill>
                  <a:srgbClr val="FFFF00"/>
                </a:solidFill>
                <a:latin typeface="Garamond Book"/>
              </a:rPr>
              <a:t>, a low-molecular-weight heparinoid, can be considered</a:t>
            </a:r>
          </a:p>
        </p:txBody>
      </p:sp>
    </p:spTree>
    <p:extLst>
      <p:ext uri="{BB962C8B-B14F-4D97-AF65-F5344CB8AC3E}">
        <p14:creationId xmlns:p14="http://schemas.microsoft.com/office/powerpoint/2010/main" val="41252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8" y="978568"/>
            <a:ext cx="10563272" cy="49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39" y="1029903"/>
            <a:ext cx="10129652" cy="501146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dvOTb7819099"/>
              </a:rPr>
              <a:t>LMWH is the treatment of choice for PE during </a:t>
            </a:r>
            <a:r>
              <a:rPr lang="en-US" dirty="0" smtClean="0">
                <a:solidFill>
                  <a:srgbClr val="000000"/>
                </a:solidFill>
                <a:latin typeface="AdvOTb7819099"/>
              </a:rPr>
              <a:t>pregnancy.</a:t>
            </a:r>
          </a:p>
          <a:p>
            <a:endParaRPr lang="en-US" sz="800" dirty="0">
              <a:solidFill>
                <a:srgbClr val="000000"/>
              </a:solidFill>
              <a:latin typeface="AdvOTb7819099"/>
            </a:endParaRPr>
          </a:p>
          <a:p>
            <a:pPr lvl="0">
              <a:buClr>
                <a:srgbClr val="4A66AC"/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LMWH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has more predictable pharmacokinetics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 and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a more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favourable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 risk  profile.</a:t>
            </a:r>
          </a:p>
          <a:p>
            <a:endParaRPr lang="en-US" sz="800" dirty="0">
              <a:solidFill>
                <a:srgbClr val="0000FF"/>
              </a:solidFill>
              <a:latin typeface="AdvOTb7819099"/>
            </a:endParaRPr>
          </a:p>
          <a:p>
            <a:endParaRPr lang="en-US" sz="800" dirty="0" smtClean="0">
              <a:solidFill>
                <a:srgbClr val="0000FF"/>
              </a:solidFill>
              <a:latin typeface="AdvOTb7819099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dvOTb7819099"/>
              </a:rPr>
              <a:t>LMWH </a:t>
            </a:r>
            <a:r>
              <a:rPr lang="en-US" dirty="0">
                <a:solidFill>
                  <a:srgbClr val="000000"/>
                </a:solidFill>
                <a:latin typeface="AdvOTb7819099"/>
              </a:rPr>
              <a:t>does not cross the placenta, </a:t>
            </a:r>
            <a:r>
              <a:rPr lang="en-US" dirty="0" smtClean="0">
                <a:solidFill>
                  <a:srgbClr val="000000"/>
                </a:solidFill>
                <a:latin typeface="AdvOTb7819099"/>
              </a:rPr>
              <a:t>and consequently </a:t>
            </a:r>
            <a:r>
              <a:rPr lang="en-US" dirty="0">
                <a:solidFill>
                  <a:srgbClr val="000000"/>
                </a:solidFill>
                <a:latin typeface="AdvOTb7819099"/>
              </a:rPr>
              <a:t>does not confer a risk of </a:t>
            </a:r>
            <a:r>
              <a:rPr lang="en-US" dirty="0" err="1">
                <a:solidFill>
                  <a:srgbClr val="000000"/>
                </a:solidFill>
                <a:latin typeface="AdvOTb7819099"/>
              </a:rPr>
              <a:t>foetal</a:t>
            </a:r>
            <a:r>
              <a:rPr lang="en-US" dirty="0">
                <a:solidFill>
                  <a:srgbClr val="000000"/>
                </a:solidFill>
                <a:latin typeface="AdvOTb7819099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dvOTb7819099"/>
              </a:rPr>
              <a:t>haemorrhage</a:t>
            </a:r>
            <a:r>
              <a:rPr lang="en-US" dirty="0">
                <a:solidFill>
                  <a:srgbClr val="000000"/>
                </a:solidFill>
                <a:latin typeface="AdvOTb7819099"/>
              </a:rPr>
              <a:t> or </a:t>
            </a:r>
            <a:r>
              <a:rPr lang="en-US" dirty="0" smtClean="0">
                <a:solidFill>
                  <a:srgbClr val="000000"/>
                </a:solidFill>
                <a:latin typeface="AdvOTb7819099"/>
              </a:rPr>
              <a:t>teratogenicity.</a:t>
            </a:r>
          </a:p>
          <a:p>
            <a:endParaRPr lang="en-US" dirty="0">
              <a:solidFill>
                <a:srgbClr val="000000"/>
              </a:solidFill>
              <a:latin typeface="AdvOTb7819099"/>
            </a:endParaRPr>
          </a:p>
          <a:p>
            <a:endParaRPr lang="en-US" dirty="0" smtClean="0">
              <a:solidFill>
                <a:srgbClr val="000000"/>
              </a:solidFill>
              <a:latin typeface="AdvOTb7819099"/>
            </a:endParaRPr>
          </a:p>
          <a:p>
            <a:pPr lvl="0">
              <a:buClr>
                <a:srgbClr val="4A66AC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No osteoporosis or osteoporotic fractures  were reported.</a:t>
            </a:r>
          </a:p>
          <a:p>
            <a:pPr lvl="0">
              <a:buClr>
                <a:srgbClr val="4A66AC"/>
              </a:buClr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dvOTb7819099"/>
            </a:endParaRPr>
          </a:p>
          <a:p>
            <a:pPr lvl="0">
              <a:buClr>
                <a:srgbClr val="4A66AC"/>
              </a:buClr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dvOTb7819099"/>
            </a:endParaRPr>
          </a:p>
          <a:p>
            <a:pPr lvl="0">
              <a:buClr>
                <a:srgbClr val="4A66AC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Bleeding and recurrence of VTE is low.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 smtClean="0">
              <a:solidFill>
                <a:srgbClr val="000000"/>
              </a:solidFill>
              <a:latin typeface="AdvOTb7819099"/>
            </a:endParaRPr>
          </a:p>
          <a:p>
            <a:endParaRPr lang="en-US" dirty="0">
              <a:solidFill>
                <a:srgbClr val="000000"/>
              </a:solidFill>
              <a:latin typeface="AdvOTb7819099"/>
            </a:endParaRPr>
          </a:p>
          <a:p>
            <a:endParaRPr lang="en-US" dirty="0" smtClean="0">
              <a:solidFill>
                <a:srgbClr val="000000"/>
              </a:solidFill>
              <a:latin typeface="AdvOTb7819099"/>
            </a:endParaRPr>
          </a:p>
        </p:txBody>
      </p:sp>
    </p:spTree>
    <p:extLst>
      <p:ext uri="{BB962C8B-B14F-4D97-AF65-F5344CB8AC3E}">
        <p14:creationId xmlns:p14="http://schemas.microsoft.com/office/powerpoint/2010/main" val="21388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13" y="1353787"/>
            <a:ext cx="9820893" cy="4687575"/>
          </a:xfrm>
        </p:spPr>
        <p:txBody>
          <a:bodyPr>
            <a:normAutofit/>
          </a:bodyPr>
          <a:lstStyle/>
          <a:p>
            <a:r>
              <a:rPr lang="en-US" dirty="0">
                <a:latin typeface="AdvOTb7819099"/>
              </a:rPr>
              <a:t>Although no RCT has evaluated the optimal dose </a:t>
            </a:r>
            <a:r>
              <a:rPr lang="en-US" dirty="0" smtClean="0">
                <a:latin typeface="AdvOTb7819099"/>
              </a:rPr>
              <a:t>of LMWH </a:t>
            </a:r>
            <a:r>
              <a:rPr lang="en-US" dirty="0">
                <a:latin typeface="AdvOTb7819099"/>
              </a:rPr>
              <a:t>for the treatment of PE during pregnancy, </a:t>
            </a:r>
            <a:r>
              <a:rPr lang="en-US" dirty="0" smtClean="0">
                <a:latin typeface="AdvOTb7819099"/>
              </a:rPr>
              <a:t>data </a:t>
            </a:r>
            <a:r>
              <a:rPr lang="en-US" dirty="0" err="1">
                <a:latin typeface="AdvOTb7819099"/>
              </a:rPr>
              <a:t>favour</a:t>
            </a:r>
            <a:r>
              <a:rPr lang="en-US" dirty="0">
                <a:latin typeface="AdvOTb7819099"/>
              </a:rPr>
              <a:t> similar dosing to non-pregnant </a:t>
            </a:r>
            <a:r>
              <a:rPr lang="en-US" dirty="0" smtClean="0">
                <a:latin typeface="AdvOTb7819099"/>
              </a:rPr>
              <a:t>patients( </a:t>
            </a:r>
            <a:r>
              <a:rPr lang="en-US" dirty="0">
                <a:latin typeface="AdvOTb7819099"/>
              </a:rPr>
              <a:t>based on early pregnancy </a:t>
            </a:r>
            <a:r>
              <a:rPr lang="en-US" dirty="0" smtClean="0">
                <a:latin typeface="AdvOTb7819099"/>
              </a:rPr>
              <a:t>weight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1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mg/kg body weight twice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daily or 1.5mg/kg</a:t>
            </a:r>
            <a:r>
              <a:rPr lang="en-US" dirty="0" smtClean="0">
                <a:latin typeface="AdvOTb7819099"/>
              </a:rPr>
              <a:t>/d).</a:t>
            </a:r>
          </a:p>
          <a:p>
            <a:endParaRPr lang="en-US" dirty="0">
              <a:latin typeface="AdvOTb7819099"/>
            </a:endParaRPr>
          </a:p>
          <a:p>
            <a:endParaRPr lang="en-US" dirty="0" smtClean="0">
              <a:latin typeface="AdvOTb7819099"/>
            </a:endParaRPr>
          </a:p>
          <a:p>
            <a:r>
              <a:rPr lang="en-US" dirty="0">
                <a:latin typeface="AdvOTb7819099"/>
              </a:rPr>
              <a:t>A</a:t>
            </a:r>
            <a:r>
              <a:rPr lang="en-US" dirty="0" smtClean="0">
                <a:latin typeface="AdvOTb7819099"/>
              </a:rPr>
              <a:t>nti-activated </a:t>
            </a:r>
            <a:r>
              <a:rPr lang="en-US" dirty="0">
                <a:latin typeface="AdvOTb7819099"/>
              </a:rPr>
              <a:t>coagulation factor  </a:t>
            </a:r>
            <a:r>
              <a:rPr lang="en-US" dirty="0" smtClean="0">
                <a:latin typeface="AdvOTb7819099"/>
              </a:rPr>
              <a:t>monitoring </a:t>
            </a:r>
            <a:r>
              <a:rPr lang="en-US" dirty="0">
                <a:latin typeface="AdvOTb7819099"/>
              </a:rPr>
              <a:t>may be reserved for specific high-risk </a:t>
            </a:r>
            <a:r>
              <a:rPr lang="en-US" dirty="0" smtClean="0">
                <a:latin typeface="AdvOTb7819099"/>
              </a:rPr>
              <a:t>(recurrent </a:t>
            </a:r>
            <a:r>
              <a:rPr lang="en-US" dirty="0">
                <a:latin typeface="AdvOTb7819099"/>
              </a:rPr>
              <a:t>VTE, renal impairment, and extremes of body </a:t>
            </a:r>
            <a:r>
              <a:rPr lang="en-US" dirty="0" smtClean="0">
                <a:latin typeface="AdvOTb7819099"/>
              </a:rPr>
              <a:t>weight).</a:t>
            </a:r>
          </a:p>
          <a:p>
            <a:endParaRPr lang="en-US" dirty="0">
              <a:latin typeface="AdvOTb7819099"/>
            </a:endParaRPr>
          </a:p>
          <a:p>
            <a:endParaRPr lang="en-US" dirty="0" smtClean="0">
              <a:latin typeface="AdvOTb7819099"/>
            </a:endParaRPr>
          </a:p>
          <a:p>
            <a:pPr lvl="0">
              <a:buClr>
                <a:srgbClr val="4A66AC"/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4–6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h peak anti-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Xa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 values of 0.6–1.2 IU/mL</a:t>
            </a:r>
          </a:p>
          <a:p>
            <a:endParaRPr lang="en-US" dirty="0" smtClean="0">
              <a:latin typeface="AdvOTb7819099"/>
            </a:endParaRPr>
          </a:p>
          <a:p>
            <a:endParaRPr lang="en-US" dirty="0">
              <a:latin typeface="AdvOTb7819099"/>
            </a:endParaRPr>
          </a:p>
          <a:p>
            <a:endParaRPr lang="en-US" dirty="0" smtClean="0">
              <a:latin typeface="AdvOTb781909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187" y="6254444"/>
            <a:ext cx="2743438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0043"/>
            <a:ext cx="8596668" cy="4501320"/>
          </a:xfrm>
        </p:spPr>
        <p:txBody>
          <a:bodyPr/>
          <a:lstStyle/>
          <a:p>
            <a:r>
              <a:rPr lang="en-US" dirty="0">
                <a:solidFill>
                  <a:srgbClr val="2D2D2D"/>
                </a:solidFill>
                <a:latin typeface="UniversLight"/>
              </a:rPr>
              <a:t>Dose adjustment </a:t>
            </a:r>
            <a:r>
              <a:rPr lang="en-US" dirty="0" smtClean="0">
                <a:solidFill>
                  <a:srgbClr val="2D2D2D"/>
                </a:solidFill>
                <a:latin typeface="UniversLight"/>
              </a:rPr>
              <a:t>required in obese </a:t>
            </a:r>
            <a:r>
              <a:rPr lang="en-US" dirty="0">
                <a:solidFill>
                  <a:srgbClr val="2D2D2D"/>
                </a:solidFill>
                <a:latin typeface="UniversLight"/>
              </a:rPr>
              <a:t>patients with a BMI ≥ 40 kg/m2. </a:t>
            </a:r>
            <a:endParaRPr lang="en-US" dirty="0" smtClean="0">
              <a:solidFill>
                <a:srgbClr val="2D2D2D"/>
              </a:solidFill>
              <a:latin typeface="UniversLight"/>
            </a:endParaRPr>
          </a:p>
          <a:p>
            <a:endParaRPr lang="en-US" dirty="0">
              <a:solidFill>
                <a:srgbClr val="2D2D2D"/>
              </a:solidFill>
              <a:latin typeface="UniversLight"/>
            </a:endParaRPr>
          </a:p>
          <a:p>
            <a:r>
              <a:rPr lang="en-US" dirty="0" smtClean="0">
                <a:solidFill>
                  <a:srgbClr val="2D2D2D"/>
                </a:solidFill>
                <a:latin typeface="UniversLight"/>
              </a:rPr>
              <a:t>Consider </a:t>
            </a:r>
            <a:r>
              <a:rPr lang="en-US" dirty="0">
                <a:solidFill>
                  <a:srgbClr val="2D2D2D"/>
                </a:solidFill>
                <a:latin typeface="UniversLight"/>
              </a:rPr>
              <a:t>enoxaparin 0.75 mg/kg bid (therapeutic dosing) </a:t>
            </a:r>
            <a:r>
              <a:rPr lang="en-US" dirty="0" smtClean="0">
                <a:solidFill>
                  <a:srgbClr val="2D2D2D"/>
                </a:solidFill>
                <a:latin typeface="UniversLight"/>
              </a:rPr>
              <a:t>.</a:t>
            </a:r>
          </a:p>
          <a:p>
            <a:endParaRPr lang="en-US" dirty="0">
              <a:solidFill>
                <a:srgbClr val="2D2D2D"/>
              </a:solidFill>
              <a:latin typeface="UniversLight"/>
            </a:endParaRPr>
          </a:p>
          <a:p>
            <a:r>
              <a:rPr lang="en-US" dirty="0" smtClean="0">
                <a:solidFill>
                  <a:srgbClr val="2D2D2D"/>
                </a:solidFill>
                <a:latin typeface="UniversLight"/>
              </a:rPr>
              <a:t>Consider </a:t>
            </a:r>
            <a:r>
              <a:rPr lang="en-US" dirty="0">
                <a:solidFill>
                  <a:srgbClr val="2D2D2D"/>
                </a:solidFill>
                <a:latin typeface="UniversLight"/>
              </a:rPr>
              <a:t>anti-</a:t>
            </a:r>
            <a:r>
              <a:rPr lang="en-US" dirty="0" err="1">
                <a:solidFill>
                  <a:srgbClr val="2D2D2D"/>
                </a:solidFill>
                <a:latin typeface="UniversLight"/>
              </a:rPr>
              <a:t>Xa</a:t>
            </a:r>
            <a:r>
              <a:rPr lang="en-US" dirty="0">
                <a:solidFill>
                  <a:srgbClr val="2D2D2D"/>
                </a:solidFill>
                <a:latin typeface="UniversLight"/>
              </a:rPr>
              <a:t> monitoring.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1901"/>
            <a:ext cx="8596668" cy="4809462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Meta Plus Bold"/>
              </a:rPr>
              <a:t>Routine platelet count monitoring should not be carried </a:t>
            </a:r>
            <a:r>
              <a:rPr lang="en-US" b="1" dirty="0" smtClean="0">
                <a:solidFill>
                  <a:srgbClr val="000000"/>
                </a:solidFill>
                <a:latin typeface="Meta Plus Bold"/>
              </a:rPr>
              <a:t>out. </a:t>
            </a:r>
          </a:p>
          <a:p>
            <a:endParaRPr lang="en-US" b="1" dirty="0">
              <a:solidFill>
                <a:srgbClr val="000000"/>
              </a:solidFill>
              <a:latin typeface="Meta Plus Bold"/>
            </a:endParaRPr>
          </a:p>
          <a:p>
            <a:endParaRPr lang="en-US" b="1" dirty="0" smtClean="0">
              <a:solidFill>
                <a:srgbClr val="000000"/>
              </a:solidFill>
              <a:latin typeface="Meta Plus Bold"/>
            </a:endParaRPr>
          </a:p>
          <a:p>
            <a:r>
              <a:rPr lang="en-US" dirty="0">
                <a:solidFill>
                  <a:srgbClr val="000000"/>
                </a:solidFill>
                <a:latin typeface="Garamond Book"/>
              </a:rPr>
              <a:t>The platelet count should be checked after 24 hours of initiating treatment if the patient has previously received heparin (unfractionated or LMWH) in the last 100 days</a:t>
            </a:r>
            <a:r>
              <a:rPr lang="en-US" dirty="0" smtClean="0">
                <a:solidFill>
                  <a:srgbClr val="000000"/>
                </a:solidFill>
                <a:latin typeface="Garamond Book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Garamond Book"/>
            </a:endParaRPr>
          </a:p>
        </p:txBody>
      </p:sp>
    </p:spTree>
    <p:extLst>
      <p:ext uri="{BB962C8B-B14F-4D97-AF65-F5344CB8AC3E}">
        <p14:creationId xmlns:p14="http://schemas.microsoft.com/office/powerpoint/2010/main" val="4627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0309" y="1273215"/>
            <a:ext cx="10417216" cy="3796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1200" lvl="0" indent="-571500" algn="just">
              <a:spcBef>
                <a:spcPts val="1000"/>
              </a:spcBef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+mj-cs"/>
              </a:rPr>
              <a:t>The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+mj-cs"/>
              </a:rPr>
              <a:t>gravid uterus compress the venous system </a:t>
            </a:r>
          </a:p>
          <a:p>
            <a:pPr marL="342900" marR="1200" lvl="0" indent="-342900" algn="just">
              <a:spcBef>
                <a:spcPts val="1000"/>
              </a:spcBef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+mj-cs"/>
              </a:rPr>
              <a:t> 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+mj-cs"/>
              </a:rPr>
              <a:t>Enlarging iliac arteries compress the venous system </a:t>
            </a:r>
          </a:p>
          <a:p>
            <a:pPr marL="342900" marR="1200" lvl="0" indent="-342900" algn="just">
              <a:spcBef>
                <a:spcPts val="1000"/>
              </a:spcBef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+mj-cs"/>
              </a:rPr>
              <a:t>   Endothelial injury</a:t>
            </a:r>
            <a:endParaRPr lang="en-US" sz="2400" dirty="0">
              <a:solidFill>
                <a:srgbClr val="FFFF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30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11" y="449179"/>
            <a:ext cx="11133221" cy="5614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642" y="5661578"/>
            <a:ext cx="3513161" cy="119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672" y="1337912"/>
            <a:ext cx="7045691" cy="450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063" y="6177774"/>
            <a:ext cx="2092373" cy="26377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82291" y="1944303"/>
            <a:ext cx="7007191" cy="2213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rgbClr val="FFFF00"/>
                </a:solidFill>
              </a:rPr>
              <a:t>Because of their adverse effects on the fetus, vitamin K antagonists, such as warfarin, should not be used for antenatal VTE treatment. </a:t>
            </a:r>
          </a:p>
        </p:txBody>
      </p:sp>
    </p:spTree>
    <p:extLst>
      <p:ext uri="{BB962C8B-B14F-4D97-AF65-F5344CB8AC3E}">
        <p14:creationId xmlns:p14="http://schemas.microsoft.com/office/powerpoint/2010/main" val="33671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11171"/>
            <a:ext cx="11514667" cy="4930192"/>
          </a:xfrm>
        </p:spPr>
        <p:txBody>
          <a:bodyPr>
            <a:normAutofit/>
          </a:bodyPr>
          <a:lstStyle/>
          <a:p>
            <a:r>
              <a:rPr lang="en-US" dirty="0">
                <a:latin typeface="AdvOTb7819099"/>
              </a:rPr>
              <a:t>In patients with high or intermediate clinical probability of </a:t>
            </a:r>
            <a:r>
              <a:rPr lang="en-US" dirty="0" smtClean="0">
                <a:latin typeface="AdvOTb7819099"/>
              </a:rPr>
              <a:t>PE, </a:t>
            </a:r>
            <a:r>
              <a:rPr lang="en-US" dirty="0">
                <a:latin typeface="AdvOTb7819099"/>
              </a:rPr>
              <a:t>anticoagulation should </a:t>
            </a:r>
            <a:r>
              <a:rPr lang="en-US" dirty="0" smtClean="0">
                <a:latin typeface="AdvOTb7819099"/>
              </a:rPr>
              <a:t>be</a:t>
            </a:r>
          </a:p>
          <a:p>
            <a:pPr marL="0" indent="0">
              <a:buNone/>
            </a:pPr>
            <a:r>
              <a:rPr lang="en-US" dirty="0" smtClean="0">
                <a:latin typeface="AdvOTb7819099"/>
              </a:rPr>
              <a:t>     </a:t>
            </a:r>
            <a:r>
              <a:rPr lang="en-US" dirty="0">
                <a:latin typeface="AdvOTb7819099"/>
              </a:rPr>
              <a:t>initiated while awaiting the </a:t>
            </a:r>
            <a:r>
              <a:rPr lang="en-US" dirty="0" smtClean="0">
                <a:latin typeface="AdvOTb7819099"/>
              </a:rPr>
              <a:t>results of </a:t>
            </a:r>
            <a:r>
              <a:rPr lang="en-US" dirty="0">
                <a:latin typeface="AdvOTb7819099"/>
              </a:rPr>
              <a:t>diagnostic </a:t>
            </a:r>
            <a:r>
              <a:rPr lang="en-US" dirty="0" smtClean="0">
                <a:latin typeface="AdvOTb7819099"/>
              </a:rPr>
              <a:t>tests.</a:t>
            </a:r>
          </a:p>
          <a:p>
            <a:endParaRPr lang="en-US" dirty="0" smtClean="0">
              <a:latin typeface="AdvOTb7819099"/>
            </a:endParaRPr>
          </a:p>
          <a:p>
            <a:endParaRPr lang="en-US" dirty="0">
              <a:latin typeface="AdvOTb7819099"/>
            </a:endParaRPr>
          </a:p>
          <a:p>
            <a:r>
              <a:rPr lang="en-US" dirty="0" smtClean="0">
                <a:latin typeface="AdvOTb7819099"/>
              </a:rPr>
              <a:t>LMWH </a:t>
            </a:r>
            <a:r>
              <a:rPr lang="en-US" dirty="0">
                <a:latin typeface="AdvOTb7819099"/>
              </a:rPr>
              <a:t>and </a:t>
            </a:r>
            <a:r>
              <a:rPr lang="en-US" dirty="0" err="1">
                <a:latin typeface="AdvOTb7819099"/>
              </a:rPr>
              <a:t>fondaparinux</a:t>
            </a:r>
            <a:r>
              <a:rPr lang="en-US" dirty="0">
                <a:latin typeface="AdvOTb7819099"/>
              </a:rPr>
              <a:t> are preferred over UFH for </a:t>
            </a:r>
            <a:r>
              <a:rPr lang="en-US" dirty="0" smtClean="0">
                <a:latin typeface="AdvOTb7819099"/>
              </a:rPr>
              <a:t>initial anticoagulation </a:t>
            </a:r>
            <a:r>
              <a:rPr lang="en-US" dirty="0">
                <a:latin typeface="AdvOTb7819099"/>
              </a:rPr>
              <a:t>in </a:t>
            </a:r>
            <a:r>
              <a:rPr lang="en-US" dirty="0" smtClean="0">
                <a:latin typeface="AdvOTb7819099"/>
              </a:rPr>
              <a:t>PE</a:t>
            </a:r>
          </a:p>
          <a:p>
            <a:pPr marL="0" indent="0">
              <a:buNone/>
            </a:pPr>
            <a:r>
              <a:rPr lang="en-US" dirty="0" smtClean="0">
                <a:latin typeface="AdvOTb7819099"/>
              </a:rPr>
              <a:t>     (lower risk </a:t>
            </a:r>
            <a:r>
              <a:rPr lang="en-US" dirty="0">
                <a:latin typeface="AdvOTb7819099"/>
              </a:rPr>
              <a:t>of inducing </a:t>
            </a:r>
            <a:r>
              <a:rPr lang="en-US" dirty="0" smtClean="0">
                <a:latin typeface="AdvOTb7819099"/>
              </a:rPr>
              <a:t>major bleeding </a:t>
            </a:r>
            <a:r>
              <a:rPr lang="en-US" dirty="0">
                <a:latin typeface="AdvOTb7819099"/>
              </a:rPr>
              <a:t>and </a:t>
            </a:r>
            <a:r>
              <a:rPr lang="en-US" dirty="0" smtClean="0">
                <a:latin typeface="AdvOTb7819099"/>
              </a:rPr>
              <a:t> HIT).</a:t>
            </a:r>
            <a:endParaRPr lang="en-US" dirty="0">
              <a:latin typeface="AdvOTb7819099"/>
            </a:endParaRPr>
          </a:p>
          <a:p>
            <a:endParaRPr lang="en-US" dirty="0" smtClean="0">
              <a:latin typeface="AdvOTb7819099"/>
            </a:endParaRPr>
          </a:p>
          <a:p>
            <a:r>
              <a:rPr lang="en-US" dirty="0" smtClean="0">
                <a:latin typeface="AdvOTb7819099"/>
              </a:rPr>
              <a:t>Neither LMWH </a:t>
            </a:r>
            <a:r>
              <a:rPr lang="en-US" dirty="0">
                <a:latin typeface="AdvOTb7819099"/>
              </a:rPr>
              <a:t>nor </a:t>
            </a:r>
            <a:r>
              <a:rPr lang="en-US" dirty="0" err="1">
                <a:latin typeface="AdvOTb7819099"/>
              </a:rPr>
              <a:t>fondaparinux</a:t>
            </a:r>
            <a:r>
              <a:rPr lang="en-US" dirty="0">
                <a:latin typeface="AdvOTb7819099"/>
              </a:rPr>
              <a:t> need routine monitoring of anti-</a:t>
            </a:r>
            <a:r>
              <a:rPr lang="en-US" dirty="0" err="1">
                <a:latin typeface="AdvOTb7819099"/>
              </a:rPr>
              <a:t>Xa</a:t>
            </a:r>
            <a:r>
              <a:rPr lang="en-US" dirty="0">
                <a:latin typeface="AdvOTb7819099"/>
              </a:rPr>
              <a:t> levels.</a:t>
            </a:r>
          </a:p>
          <a:p>
            <a:endParaRPr lang="en-US" dirty="0" smtClean="0">
              <a:latin typeface="AdvOTb7819099"/>
            </a:endParaRPr>
          </a:p>
        </p:txBody>
      </p:sp>
    </p:spTree>
    <p:extLst>
      <p:ext uri="{BB962C8B-B14F-4D97-AF65-F5344CB8AC3E}">
        <p14:creationId xmlns:p14="http://schemas.microsoft.com/office/powerpoint/2010/main" val="41324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1799925" y="1169581"/>
            <a:ext cx="6897508" cy="289228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dvOTb7819099"/>
              </a:rPr>
              <a:t>Fondaparinux</a:t>
            </a:r>
            <a:r>
              <a:rPr lang="en-US" dirty="0">
                <a:latin typeface="AdvOTb7819099"/>
              </a:rPr>
              <a:t> (7.5 mg once a day in normal weight pregnant women) can be considered if there is an allergy or adverse response to </a:t>
            </a:r>
            <a:r>
              <a:rPr lang="en-US" dirty="0" smtClean="0">
                <a:latin typeface="AdvOTb7819099"/>
              </a:rPr>
              <a:t>LMWH(minor </a:t>
            </a:r>
            <a:r>
              <a:rPr lang="en-US" dirty="0" err="1" smtClean="0">
                <a:latin typeface="AdvOTb7819099"/>
              </a:rPr>
              <a:t>transplacental</a:t>
            </a:r>
            <a:r>
              <a:rPr lang="en-US" dirty="0" smtClean="0">
                <a:latin typeface="AdvOTb7819099"/>
              </a:rPr>
              <a:t> passage)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450" y="2142065"/>
            <a:ext cx="7232551" cy="9520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36E"/>
                </a:solidFill>
                <a:latin typeface="AdvP3E7259"/>
              </a:rPr>
              <a:t>Reperfusion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3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806" y="125128"/>
            <a:ext cx="4138864" cy="6564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815" y="6195739"/>
            <a:ext cx="316409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38" y="442762"/>
            <a:ext cx="9808143" cy="5630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942" y="6364181"/>
            <a:ext cx="316409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6" y="1551007"/>
            <a:ext cx="10995949" cy="2176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74" y="3200345"/>
            <a:ext cx="11100121" cy="2170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516" y="6214658"/>
            <a:ext cx="316409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58411"/>
            <a:ext cx="10093124" cy="2916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430" y="6172687"/>
            <a:ext cx="3161846" cy="4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6413" y="201880"/>
            <a:ext cx="10113868" cy="3096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+mj-cs"/>
              </a:rPr>
              <a:t>The significant venous stasis is observed more common in the left deep system because the right iliac artery compresses the left common iliac vein.</a:t>
            </a:r>
            <a:endParaRPr lang="en-US" sz="24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766" y="5898518"/>
            <a:ext cx="3078747" cy="408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826" y="3298032"/>
            <a:ext cx="4952010" cy="35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02" y="967563"/>
            <a:ext cx="8848700" cy="5073799"/>
          </a:xfrm>
        </p:spPr>
        <p:txBody>
          <a:bodyPr/>
          <a:lstStyle/>
          <a:p>
            <a:pPr marL="0" lvl="0" indent="0">
              <a:buClr>
                <a:srgbClr val="4A66AC"/>
              </a:buClr>
              <a:buNone/>
            </a:pPr>
            <a:r>
              <a:rPr lang="en-US" dirty="0" smtClean="0">
                <a:solidFill>
                  <a:srgbClr val="000000"/>
                </a:solidFill>
                <a:latin typeface="AdvOTb7819099"/>
              </a:rPr>
              <a:t> - The </a:t>
            </a:r>
            <a:r>
              <a:rPr lang="en-US" dirty="0">
                <a:solidFill>
                  <a:srgbClr val="000000"/>
                </a:solidFill>
                <a:latin typeface="AdvOTb7819099"/>
              </a:rPr>
              <a:t>greatest benefit </a:t>
            </a:r>
            <a:r>
              <a:rPr lang="en-US" dirty="0" smtClean="0">
                <a:solidFill>
                  <a:srgbClr val="000000"/>
                </a:solidFill>
                <a:latin typeface="AdvOTb7819099"/>
              </a:rPr>
              <a:t>-&gt;within </a:t>
            </a:r>
            <a:r>
              <a:rPr lang="en-US" dirty="0">
                <a:solidFill>
                  <a:srgbClr val="000000"/>
                </a:solidFill>
                <a:latin typeface="AdvOTb7819099"/>
              </a:rPr>
              <a:t>48 h of symptom </a:t>
            </a:r>
            <a:r>
              <a:rPr lang="en-US" dirty="0" smtClean="0">
                <a:solidFill>
                  <a:srgbClr val="000000"/>
                </a:solidFill>
                <a:latin typeface="AdvOTb7819099"/>
              </a:rPr>
              <a:t>onset ,but </a:t>
            </a:r>
            <a:r>
              <a:rPr lang="en-US" dirty="0">
                <a:solidFill>
                  <a:srgbClr val="000000"/>
                </a:solidFill>
                <a:latin typeface="AdvOTb7819099"/>
              </a:rPr>
              <a:t>thrombolysis can still be useful in patients who have had symptoms for 6-14 days.</a:t>
            </a:r>
            <a:endParaRPr lang="en-US" sz="800" dirty="0">
              <a:solidFill>
                <a:srgbClr val="0000FF"/>
              </a:solidFill>
              <a:latin typeface="AdvOTb7819099"/>
            </a:endParaRPr>
          </a:p>
          <a:p>
            <a:pPr lvl="0">
              <a:buClr>
                <a:srgbClr val="4A66AC"/>
              </a:buClr>
            </a:pPr>
            <a:endParaRPr lang="en-US" sz="800" dirty="0">
              <a:solidFill>
                <a:srgbClr val="0000FF"/>
              </a:solidFill>
              <a:latin typeface="AdvOTb7819099"/>
            </a:endParaRPr>
          </a:p>
          <a:p>
            <a:pPr lvl="0">
              <a:buClr>
                <a:srgbClr val="4A66AC"/>
              </a:buClr>
            </a:pPr>
            <a:endParaRPr lang="en-US" sz="2000" dirty="0" smtClean="0">
              <a:solidFill>
                <a:srgbClr val="7030A0"/>
              </a:solidFill>
              <a:latin typeface="AdvOTb7819099"/>
            </a:endParaRPr>
          </a:p>
          <a:p>
            <a:pPr lvl="0">
              <a:buClr>
                <a:srgbClr val="4A66AC"/>
              </a:buClr>
            </a:pPr>
            <a:r>
              <a:rPr lang="en-US" sz="2000" dirty="0" smtClean="0">
                <a:solidFill>
                  <a:srgbClr val="7030A0"/>
                </a:solidFill>
                <a:latin typeface="AdvOTb7819099"/>
              </a:rPr>
              <a:t>Unsuccessful </a:t>
            </a:r>
            <a:r>
              <a:rPr lang="en-US" sz="2000" dirty="0">
                <a:solidFill>
                  <a:srgbClr val="7030A0"/>
                </a:solidFill>
                <a:latin typeface="AdvOTb7819099"/>
              </a:rPr>
              <a:t>thrombolysis(8% of high-risk PE patients):</a:t>
            </a:r>
            <a:endParaRPr lang="en-US" sz="2000" dirty="0">
              <a:solidFill>
                <a:srgbClr val="7030A0"/>
              </a:solidFill>
            </a:endParaRPr>
          </a:p>
          <a:p>
            <a:pPr marL="0" lvl="0" indent="0">
              <a:buClr>
                <a:srgbClr val="4A66AC"/>
              </a:buClr>
              <a:buNone/>
            </a:pPr>
            <a:r>
              <a:rPr lang="en-US" sz="2000" dirty="0">
                <a:solidFill>
                  <a:srgbClr val="7030A0"/>
                </a:solidFill>
                <a:latin typeface="AdvOTb7819099"/>
              </a:rPr>
              <a:t>  </a:t>
            </a:r>
          </a:p>
          <a:p>
            <a:pPr marL="0" lvl="0" indent="0">
              <a:buClr>
                <a:srgbClr val="4A66AC"/>
              </a:buClr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- </a:t>
            </a:r>
            <a:r>
              <a:rPr lang="en-US" dirty="0">
                <a:solidFill>
                  <a:srgbClr val="000000"/>
                </a:solidFill>
                <a:latin typeface="AdvOTb7819099"/>
              </a:rPr>
              <a:t>Persistent clinical instability </a:t>
            </a:r>
          </a:p>
          <a:p>
            <a:pPr marL="0" lvl="0" indent="0">
              <a:buClr>
                <a:srgbClr val="4A66AC"/>
              </a:buClr>
              <a:buNone/>
            </a:pPr>
            <a:r>
              <a:rPr lang="en-US" dirty="0">
                <a:solidFill>
                  <a:srgbClr val="000000"/>
                </a:solidFill>
                <a:latin typeface="AdvOTb7819099"/>
              </a:rPr>
              <a:t>-  Unchanged RV dysfunction on echocardiography after 36 h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838" y="462987"/>
            <a:ext cx="11007523" cy="519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791" y="6168358"/>
            <a:ext cx="316409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137145" y="2200940"/>
            <a:ext cx="5528930" cy="18500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Cambria" panose="02040503050406030204" pitchFamily="18" charset="0"/>
              </a:rPr>
              <a:t>Newer, unapproved agents for the PTE treatment are </a:t>
            </a:r>
            <a:r>
              <a:rPr lang="en-US" sz="2000" dirty="0" err="1">
                <a:solidFill>
                  <a:srgbClr val="FFFF00"/>
                </a:solidFill>
                <a:latin typeface="Cambria" panose="02040503050406030204" pitchFamily="18" charset="0"/>
              </a:rPr>
              <a:t>tenecteplase</a:t>
            </a:r>
            <a:r>
              <a:rPr lang="en-US" sz="2000" dirty="0">
                <a:solidFill>
                  <a:srgbClr val="FFFF00"/>
                </a:solidFill>
                <a:latin typeface="Cambria" panose="02040503050406030204" pitchFamily="18" charset="0"/>
              </a:rPr>
              <a:t> and </a:t>
            </a:r>
            <a:r>
              <a:rPr lang="en-US" sz="2000" dirty="0" err="1">
                <a:solidFill>
                  <a:srgbClr val="FFFF00"/>
                </a:solidFill>
                <a:latin typeface="Cambria" panose="02040503050406030204" pitchFamily="18" charset="0"/>
              </a:rPr>
              <a:t>reteplase</a:t>
            </a:r>
            <a:r>
              <a:rPr lang="en-US" sz="2000" dirty="0">
                <a:solidFill>
                  <a:srgbClr val="FFFF00"/>
                </a:solidFill>
                <a:latin typeface="Cambria" panose="02040503050406030204" pitchFamily="18" charset="0"/>
              </a:rPr>
              <a:t>.</a:t>
            </a:r>
            <a:endParaRPr lang="en-US" sz="2000" dirty="0">
              <a:solidFill>
                <a:srgbClr val="FFFF00"/>
              </a:solidFill>
            </a:endParaRPr>
          </a:p>
          <a:p>
            <a:pPr algn="ctr"/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1301"/>
            <a:ext cx="8596668" cy="453006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ill Sans MT Pro Light"/>
              </a:rPr>
              <a:t>If </a:t>
            </a:r>
            <a:r>
              <a:rPr lang="en-US" dirty="0" err="1">
                <a:solidFill>
                  <a:srgbClr val="000000"/>
                </a:solidFill>
                <a:latin typeface="Gill Sans MT Pro Light"/>
              </a:rPr>
              <a:t>aPTT</a:t>
            </a:r>
            <a:r>
              <a:rPr lang="en-US" dirty="0">
                <a:solidFill>
                  <a:srgbClr val="000000"/>
                </a:solidFill>
                <a:latin typeface="Gill Sans MT Pro Light"/>
              </a:rPr>
              <a:t> is less than twice the normal upper limit (&lt;80 s), </a:t>
            </a:r>
            <a:r>
              <a:rPr lang="en-US" dirty="0" smtClean="0">
                <a:solidFill>
                  <a:srgbClr val="000000"/>
                </a:solidFill>
                <a:latin typeface="Gill Sans MT Pro Light"/>
              </a:rPr>
              <a:t>UFH </a:t>
            </a:r>
            <a:r>
              <a:rPr lang="en-US" dirty="0">
                <a:solidFill>
                  <a:srgbClr val="000000"/>
                </a:solidFill>
                <a:latin typeface="Gill Sans MT Pro Light"/>
              </a:rPr>
              <a:t>is resumed at 18 IU/kg/h without a loading dose. </a:t>
            </a:r>
            <a:endParaRPr lang="en-US" dirty="0" smtClean="0">
              <a:solidFill>
                <a:srgbClr val="000000"/>
              </a:solidFill>
              <a:latin typeface="Gill Sans MT Pro Light"/>
            </a:endParaRPr>
          </a:p>
          <a:p>
            <a:endParaRPr lang="en-US" dirty="0">
              <a:solidFill>
                <a:srgbClr val="000000"/>
              </a:solidFill>
              <a:latin typeface="Gill Sans MT Pro Ligh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Gill Sans MT Pro Light"/>
              </a:rPr>
              <a:t>If </a:t>
            </a:r>
            <a:r>
              <a:rPr lang="en-US" dirty="0" err="1">
                <a:solidFill>
                  <a:srgbClr val="000000"/>
                </a:solidFill>
                <a:latin typeface="Gill Sans MT Pro Light"/>
              </a:rPr>
              <a:t>aPTT</a:t>
            </a:r>
            <a:r>
              <a:rPr lang="en-US" dirty="0">
                <a:solidFill>
                  <a:srgbClr val="000000"/>
                </a:solidFill>
                <a:latin typeface="Gill Sans MT Pro Light"/>
              </a:rPr>
              <a:t> is still &gt;80 s, measurement should be repeated every 4 hours, and </a:t>
            </a:r>
            <a:r>
              <a:rPr lang="en-US" dirty="0" smtClean="0">
                <a:solidFill>
                  <a:srgbClr val="000000"/>
                </a:solidFill>
                <a:latin typeface="Gill Sans MT Pro Light"/>
              </a:rPr>
              <a:t>UFH </a:t>
            </a:r>
            <a:r>
              <a:rPr lang="en-US" dirty="0">
                <a:solidFill>
                  <a:srgbClr val="000000"/>
                </a:solidFill>
                <a:latin typeface="Gill Sans MT Pro Light"/>
              </a:rPr>
              <a:t>therapy should be resumed when it reaches &lt;80 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1301"/>
            <a:ext cx="8961966" cy="453006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ill Sans MT Pro Light"/>
              </a:rPr>
              <a:t>For patients who were treated with LMWH prior to thrombolytic therapy, </a:t>
            </a:r>
            <a:r>
              <a:rPr lang="en-US" dirty="0" smtClean="0">
                <a:solidFill>
                  <a:srgbClr val="000000"/>
                </a:solidFill>
                <a:latin typeface="Gill Sans MT Pro Light"/>
              </a:rPr>
              <a:t>UFH </a:t>
            </a:r>
            <a:r>
              <a:rPr lang="en-US" dirty="0">
                <a:solidFill>
                  <a:srgbClr val="000000"/>
                </a:solidFill>
                <a:latin typeface="Gill Sans MT Pro Light"/>
              </a:rPr>
              <a:t>infusion is initiated after 12 or 24 hours depending on the type of </a:t>
            </a:r>
            <a:r>
              <a:rPr lang="en-US" dirty="0" smtClean="0">
                <a:solidFill>
                  <a:srgbClr val="000000"/>
                </a:solidFill>
                <a:latin typeface="Gill Sans MT Pro Light"/>
              </a:rPr>
              <a:t>LMWH.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83" y="1116281"/>
            <a:ext cx="8977119" cy="4925081"/>
          </a:xfrm>
        </p:spPr>
        <p:txBody>
          <a:bodyPr/>
          <a:lstStyle/>
          <a:p>
            <a:r>
              <a:rPr lang="en-US" dirty="0">
                <a:latin typeface="AdvOTb7819099"/>
              </a:rPr>
              <a:t>Thrombolytic treatment should not be used </a:t>
            </a:r>
            <a:r>
              <a:rPr lang="en-US" dirty="0" err="1">
                <a:latin typeface="AdvOTb7819099"/>
              </a:rPr>
              <a:t>peri</a:t>
            </a:r>
            <a:r>
              <a:rPr lang="en-US" dirty="0">
                <a:latin typeface="AdvOTb7819099"/>
              </a:rPr>
              <a:t>-partum, except </a:t>
            </a:r>
            <a:r>
              <a:rPr lang="en-US" dirty="0" smtClean="0">
                <a:latin typeface="AdvOTb7819099"/>
              </a:rPr>
              <a:t>in the </a:t>
            </a:r>
            <a:r>
              <a:rPr lang="en-US" dirty="0">
                <a:latin typeface="AdvOTb7819099"/>
              </a:rPr>
              <a:t>setting of life-threatening PE.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774" y="5739584"/>
            <a:ext cx="2743438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190" y="2105247"/>
            <a:ext cx="7774811" cy="123337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dvP3E7259"/>
              </a:rPr>
              <a:t>Percutaneous catheter-directed treatment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52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5005"/>
            <a:ext cx="8596668" cy="4276357"/>
          </a:xfrm>
        </p:spPr>
        <p:txBody>
          <a:bodyPr/>
          <a:lstStyle/>
          <a:p>
            <a:pPr lvl="0">
              <a:buClr>
                <a:srgbClr val="4A66AC"/>
              </a:buClr>
            </a:pPr>
            <a:r>
              <a:rPr lang="en-US" dirty="0">
                <a:solidFill>
                  <a:srgbClr val="000000"/>
                </a:solidFill>
                <a:latin typeface="AdvOTb7819099"/>
              </a:rPr>
              <a:t>Mechanical reperfusion is based on the insertion of a catheter into the pulmonary arteries via the femoral route. </a:t>
            </a:r>
          </a:p>
          <a:p>
            <a:pPr lvl="0">
              <a:buClr>
                <a:srgbClr val="4A66AC"/>
              </a:buClr>
            </a:pPr>
            <a:endParaRPr lang="en-US" dirty="0">
              <a:solidFill>
                <a:srgbClr val="000000"/>
              </a:solidFill>
              <a:latin typeface="AdvOTb7819099"/>
            </a:endParaRPr>
          </a:p>
          <a:p>
            <a:pPr lvl="0">
              <a:buClr>
                <a:srgbClr val="4A66AC"/>
              </a:buClr>
            </a:pPr>
            <a:r>
              <a:rPr lang="en-US" dirty="0">
                <a:solidFill>
                  <a:srgbClr val="000000"/>
                </a:solidFill>
                <a:latin typeface="AdvOTb7819099"/>
              </a:rPr>
              <a:t>Different types of catheters are used for mechanical fragmentation, thrombus aspiration, or more commonly a </a:t>
            </a:r>
            <a:r>
              <a:rPr lang="en-US" dirty="0" err="1">
                <a:solidFill>
                  <a:srgbClr val="000000"/>
                </a:solidFill>
                <a:latin typeface="AdvOTb7819099"/>
              </a:rPr>
              <a:t>pharmacomechanical</a:t>
            </a:r>
            <a:r>
              <a:rPr lang="en-US" dirty="0">
                <a:solidFill>
                  <a:srgbClr val="000000"/>
                </a:solidFill>
                <a:latin typeface="AdvOTb7819099"/>
              </a:rPr>
              <a:t> approach combining mechanical or ultrasound fragmentation of the thrombus with </a:t>
            </a:r>
            <a:r>
              <a:rPr lang="en-US" dirty="0">
                <a:solidFill>
                  <a:srgbClr val="000000"/>
                </a:solidFill>
                <a:latin typeface="AdvOT5415ed09.I"/>
              </a:rPr>
              <a:t>in situ </a:t>
            </a:r>
            <a:r>
              <a:rPr lang="en-US" dirty="0">
                <a:solidFill>
                  <a:srgbClr val="000000"/>
                </a:solidFill>
                <a:latin typeface="AdvOTb7819099"/>
              </a:rPr>
              <a:t>reduced-dose thrombolysis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855" y="2179673"/>
            <a:ext cx="5784111" cy="893135"/>
          </a:xfrm>
        </p:spPr>
        <p:txBody>
          <a:bodyPr>
            <a:noAutofit/>
          </a:bodyPr>
          <a:lstStyle/>
          <a:p>
            <a:r>
              <a:rPr lang="en-US" dirty="0">
                <a:latin typeface="AdvP3E7259"/>
              </a:rPr>
              <a:t>Surgical </a:t>
            </a:r>
            <a:r>
              <a:rPr lang="en-US" dirty="0" err="1">
                <a:latin typeface="AdvP3E7259"/>
              </a:rPr>
              <a:t>embolectomy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7" y="1796903"/>
            <a:ext cx="9579935" cy="4244460"/>
          </a:xfrm>
        </p:spPr>
        <p:txBody>
          <a:bodyPr>
            <a:normAutofit/>
          </a:bodyPr>
          <a:lstStyle/>
          <a:p>
            <a:pPr lvl="0">
              <a:buClr>
                <a:srgbClr val="4A66AC"/>
              </a:buClr>
            </a:pPr>
            <a:r>
              <a:rPr lang="en-US" sz="2000" dirty="0">
                <a:solidFill>
                  <a:srgbClr val="000000"/>
                </a:solidFill>
                <a:latin typeface="AdvOTb7819099"/>
              </a:rPr>
              <a:t>Recent reports have indicated </a:t>
            </a:r>
            <a:r>
              <a:rPr lang="en-US" sz="2000" dirty="0" err="1">
                <a:solidFill>
                  <a:srgbClr val="000000"/>
                </a:solidFill>
                <a:latin typeface="AdvOTb7819099"/>
              </a:rPr>
              <a:t>favourable</a:t>
            </a:r>
            <a:r>
              <a:rPr lang="en-US" sz="2000" dirty="0">
                <a:solidFill>
                  <a:srgbClr val="000000"/>
                </a:solidFill>
                <a:latin typeface="AdvOTb7819099"/>
              </a:rPr>
              <a:t> surgical results in high risk PE, with or without cardiac arrest, and in selected cases of intermediate-risk PE.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71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05" y="902525"/>
            <a:ext cx="10580914" cy="5138837"/>
          </a:xfrm>
        </p:spPr>
        <p:txBody>
          <a:bodyPr>
            <a:normAutofit/>
          </a:bodyPr>
          <a:lstStyle/>
          <a:p>
            <a:pPr marL="0" lvl="0" indent="0">
              <a:buClr>
                <a:srgbClr val="99CB38"/>
              </a:buClr>
              <a:buNone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 </a:t>
            </a:r>
          </a:p>
          <a:p>
            <a:pPr lvl="0">
              <a:buClr>
                <a:srgbClr val="99CB38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AdvOTb7819099"/>
            </a:endParaRPr>
          </a:p>
          <a:p>
            <a:pPr lvl="0">
              <a:buClr>
                <a:srgbClr val="99CB38"/>
              </a:buClr>
            </a:pP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AdvOTb7819099"/>
            </a:endParaRPr>
          </a:p>
          <a:p>
            <a:pPr lvl="0">
              <a:buClr>
                <a:srgbClr val="99CB38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AdvOTb7819099"/>
            </a:endParaRPr>
          </a:p>
          <a:p>
            <a:pPr lvl="0">
              <a:buClr>
                <a:srgbClr val="99CB38"/>
              </a:buClr>
            </a:pP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AdvOTb7819099"/>
            </a:endParaRPr>
          </a:p>
          <a:p>
            <a:pPr lvl="0">
              <a:buClr>
                <a:srgbClr val="99CB38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AdvOTb7819099"/>
            </a:endParaRPr>
          </a:p>
          <a:p>
            <a:pPr lvl="0">
              <a:buClr>
                <a:srgbClr val="99CB38"/>
              </a:buClr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AdvOTb7819099"/>
            </a:endParaRPr>
          </a:p>
          <a:p>
            <a:pPr lvl="0">
              <a:buClr>
                <a:srgbClr val="99CB38"/>
              </a:buClr>
            </a:pPr>
            <a:endParaRPr lang="en-US" sz="2400" b="1" dirty="0">
              <a:solidFill>
                <a:srgbClr val="00B050"/>
              </a:solidFill>
              <a:latin typeface="AdvOTb7819099"/>
            </a:endParaRPr>
          </a:p>
          <a:p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2040555" y="1376413"/>
            <a:ext cx="6362299" cy="3205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A high index of suspicion and a low threshold for investigation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B38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high-risk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women specifically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712" y="2339164"/>
            <a:ext cx="7581014" cy="20520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36E"/>
                </a:solidFill>
                <a:latin typeface="AdvP3E7259"/>
              </a:rPr>
              <a:t>Vena cava filters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6029"/>
            <a:ext cx="8596668" cy="4595334"/>
          </a:xfrm>
        </p:spPr>
        <p:txBody>
          <a:bodyPr/>
          <a:lstStyle/>
          <a:p>
            <a:pPr lvl="0">
              <a:buClr>
                <a:srgbClr val="4A66AC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The aim of vena cava interruption is to mechanically prevent venous clots from reaching the pulmonary circulation. </a:t>
            </a:r>
          </a:p>
          <a:p>
            <a:pPr lvl="0">
              <a:buClr>
                <a:srgbClr val="4A66AC"/>
              </a:buClr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dvOTb7819099"/>
            </a:endParaRPr>
          </a:p>
          <a:p>
            <a:pPr lvl="0">
              <a:buClr>
                <a:srgbClr val="4A66AC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dvOTb7819099"/>
              </a:rPr>
              <a:t>Most devices in current use are inserted percutaneously and can be retrieved after several weeks or months, or left in place over the long-term.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605" y="752354"/>
            <a:ext cx="6030410" cy="49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419" y="150471"/>
            <a:ext cx="6041985" cy="64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927" y="190005"/>
            <a:ext cx="5833640" cy="66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551" y="653143"/>
            <a:ext cx="6768935" cy="597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6" y="1215858"/>
            <a:ext cx="11290300" cy="2682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717" y="5847800"/>
            <a:ext cx="3354426" cy="3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5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46909"/>
            <a:ext cx="10604224" cy="4794453"/>
          </a:xfrm>
        </p:spPr>
        <p:txBody>
          <a:bodyPr/>
          <a:lstStyle/>
          <a:p>
            <a:r>
              <a:rPr lang="en-US" dirty="0">
                <a:latin typeface="AdvOTb7819099"/>
              </a:rPr>
              <a:t>Anticoagulant treatment should be administered for &gt;_6 </a:t>
            </a:r>
            <a:r>
              <a:rPr lang="en-US" dirty="0" smtClean="0">
                <a:latin typeface="AdvOTb7819099"/>
              </a:rPr>
              <a:t>weeks after </a:t>
            </a:r>
            <a:r>
              <a:rPr lang="en-US" dirty="0">
                <a:latin typeface="AdvOTb7819099"/>
              </a:rPr>
              <a:t>delivery and with </a:t>
            </a:r>
            <a:endParaRPr lang="en-US" dirty="0" smtClean="0">
              <a:latin typeface="AdvOTb7819099"/>
            </a:endParaRPr>
          </a:p>
          <a:p>
            <a:pPr marL="0" indent="0">
              <a:buNone/>
            </a:pPr>
            <a:r>
              <a:rPr lang="en-US" dirty="0" smtClean="0">
                <a:latin typeface="AdvOTb7819099"/>
              </a:rPr>
              <a:t>     a </a:t>
            </a:r>
            <a:r>
              <a:rPr lang="en-US" dirty="0">
                <a:latin typeface="AdvOTb7819099"/>
              </a:rPr>
              <a:t>minimum overall treatment duration of </a:t>
            </a:r>
            <a:r>
              <a:rPr lang="en-US" dirty="0" smtClean="0">
                <a:latin typeface="AdvOTb7819099"/>
              </a:rPr>
              <a:t>3 months</a:t>
            </a:r>
            <a:r>
              <a:rPr lang="en-US" dirty="0">
                <a:latin typeface="AdvOTb7819099"/>
              </a:rPr>
              <a:t>. </a:t>
            </a:r>
            <a:endParaRPr lang="en-US" dirty="0" smtClean="0">
              <a:latin typeface="AdvOTb7819099"/>
            </a:endParaRPr>
          </a:p>
          <a:p>
            <a:endParaRPr lang="en-US" dirty="0">
              <a:latin typeface="AdvOTb7819099"/>
            </a:endParaRPr>
          </a:p>
          <a:p>
            <a:endParaRPr lang="en-US" dirty="0" smtClean="0">
              <a:latin typeface="AdvOTb7819099"/>
            </a:endParaRPr>
          </a:p>
          <a:p>
            <a:r>
              <a:rPr lang="en-US" dirty="0" smtClean="0">
                <a:latin typeface="AdvOTb7819099"/>
              </a:rPr>
              <a:t>LMWH </a:t>
            </a:r>
            <a:r>
              <a:rPr lang="en-US" dirty="0">
                <a:latin typeface="AdvOTb7819099"/>
              </a:rPr>
              <a:t>and warfarin can be given to breastfeeding </a:t>
            </a:r>
            <a:r>
              <a:rPr lang="en-US" dirty="0" smtClean="0">
                <a:latin typeface="AdvOTb7819099"/>
              </a:rPr>
              <a:t>mothers;  the </a:t>
            </a:r>
            <a:r>
              <a:rPr lang="en-US" dirty="0">
                <a:latin typeface="AdvOTb7819099"/>
              </a:rPr>
              <a:t>use </a:t>
            </a:r>
            <a:r>
              <a:rPr lang="en-US" dirty="0" smtClean="0">
                <a:latin typeface="AdvOTb7819099"/>
              </a:rPr>
              <a:t>of NOACs </a:t>
            </a:r>
            <a:r>
              <a:rPr lang="en-US" dirty="0">
                <a:latin typeface="AdvOTb7819099"/>
              </a:rPr>
              <a:t>is not recommended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115" y="6254444"/>
            <a:ext cx="2743438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80655"/>
            <a:ext cx="10331092" cy="4960707"/>
          </a:xfrm>
        </p:spPr>
        <p:txBody>
          <a:bodyPr/>
          <a:lstStyle/>
          <a:p>
            <a:r>
              <a:rPr lang="en-US" dirty="0">
                <a:latin typeface="AdvOTb7819099"/>
              </a:rPr>
              <a:t>VKAs cross the </a:t>
            </a:r>
            <a:r>
              <a:rPr lang="en-US" dirty="0" smtClean="0">
                <a:latin typeface="AdvOTb7819099"/>
              </a:rPr>
              <a:t>placenta and </a:t>
            </a:r>
            <a:r>
              <a:rPr lang="en-US" dirty="0">
                <a:latin typeface="AdvOTb7819099"/>
              </a:rPr>
              <a:t>are associated with a well-defined </a:t>
            </a:r>
            <a:r>
              <a:rPr lang="en-US" dirty="0" err="1">
                <a:latin typeface="AdvOTb7819099"/>
              </a:rPr>
              <a:t>embryopathy</a:t>
            </a:r>
            <a:r>
              <a:rPr lang="en-US" dirty="0">
                <a:latin typeface="AdvOTb7819099"/>
              </a:rPr>
              <a:t> during </a:t>
            </a:r>
            <a:endParaRPr lang="en-US" dirty="0" smtClean="0">
              <a:latin typeface="AdvOTb7819099"/>
            </a:endParaRPr>
          </a:p>
          <a:p>
            <a:pPr marL="0" indent="0">
              <a:buNone/>
            </a:pPr>
            <a:r>
              <a:rPr lang="en-US" dirty="0" smtClean="0">
                <a:latin typeface="AdvOTb7819099"/>
              </a:rPr>
              <a:t>    the first  trimester</a:t>
            </a:r>
            <a:r>
              <a:rPr lang="en-US" dirty="0">
                <a:latin typeface="AdvOTb7819099"/>
              </a:rPr>
              <a:t>. </a:t>
            </a:r>
            <a:endParaRPr lang="en-US" dirty="0" smtClean="0">
              <a:latin typeface="AdvOTb7819099"/>
            </a:endParaRPr>
          </a:p>
          <a:p>
            <a:endParaRPr lang="en-US" dirty="0">
              <a:latin typeface="AdvOTb7819099"/>
            </a:endParaRPr>
          </a:p>
          <a:p>
            <a:r>
              <a:rPr lang="en-US" dirty="0" smtClean="0">
                <a:latin typeface="AdvOTb7819099"/>
              </a:rPr>
              <a:t>Administration </a:t>
            </a:r>
            <a:r>
              <a:rPr lang="en-US" dirty="0">
                <a:latin typeface="AdvOTb7819099"/>
              </a:rPr>
              <a:t>of VKAs in the third trimester can result </a:t>
            </a:r>
            <a:r>
              <a:rPr lang="en-US" dirty="0" smtClean="0">
                <a:latin typeface="AdvOTb7819099"/>
              </a:rPr>
              <a:t>in </a:t>
            </a:r>
            <a:r>
              <a:rPr lang="en-US" dirty="0" err="1" smtClean="0">
                <a:latin typeface="AdvOTb7819099"/>
              </a:rPr>
              <a:t>foetal</a:t>
            </a:r>
            <a:r>
              <a:rPr lang="en-US" dirty="0" smtClean="0">
                <a:latin typeface="AdvOTb7819099"/>
              </a:rPr>
              <a:t> </a:t>
            </a:r>
            <a:r>
              <a:rPr lang="en-US" dirty="0">
                <a:latin typeface="AdvOTb7819099"/>
              </a:rPr>
              <a:t>and neonatal </a:t>
            </a:r>
            <a:r>
              <a:rPr lang="en-US" dirty="0" err="1">
                <a:latin typeface="AdvOTb7819099"/>
              </a:rPr>
              <a:t>haemorrhage</a:t>
            </a:r>
            <a:r>
              <a:rPr lang="en-US" dirty="0">
                <a:latin typeface="AdvOTb7819099"/>
              </a:rPr>
              <a:t>, </a:t>
            </a:r>
            <a:endParaRPr lang="en-US" dirty="0" smtClean="0">
              <a:latin typeface="AdvOTb7819099"/>
            </a:endParaRPr>
          </a:p>
          <a:p>
            <a:pPr marL="0" indent="0">
              <a:buNone/>
            </a:pPr>
            <a:r>
              <a:rPr lang="en-US" dirty="0" smtClean="0">
                <a:latin typeface="AdvOTb7819099"/>
              </a:rPr>
              <a:t>    as </a:t>
            </a:r>
            <a:r>
              <a:rPr lang="en-US" dirty="0">
                <a:latin typeface="AdvOTb7819099"/>
              </a:rPr>
              <a:t>well as placental abruption.</a:t>
            </a:r>
          </a:p>
          <a:p>
            <a:endParaRPr lang="en-US" dirty="0" smtClean="0">
              <a:latin typeface="AdvOTb7819099"/>
            </a:endParaRPr>
          </a:p>
          <a:p>
            <a:r>
              <a:rPr lang="en-US" dirty="0" smtClean="0">
                <a:latin typeface="AdvOTb7819099"/>
              </a:rPr>
              <a:t>Warfarin </a:t>
            </a:r>
            <a:r>
              <a:rPr lang="en-US" dirty="0">
                <a:latin typeface="AdvOTb7819099"/>
              </a:rPr>
              <a:t>may be associated with central nervous system </a:t>
            </a:r>
            <a:r>
              <a:rPr lang="en-US" dirty="0" smtClean="0">
                <a:latin typeface="AdvOTb7819099"/>
              </a:rPr>
              <a:t>anomalies in </a:t>
            </a:r>
            <a:r>
              <a:rPr lang="en-US" dirty="0">
                <a:latin typeface="AdvOTb7819099"/>
              </a:rPr>
              <a:t>the </a:t>
            </a:r>
            <a:r>
              <a:rPr lang="en-US" dirty="0" err="1">
                <a:latin typeface="AdvOTb7819099"/>
              </a:rPr>
              <a:t>foetus</a:t>
            </a:r>
            <a:r>
              <a:rPr lang="en-US" dirty="0">
                <a:latin typeface="AdvOTb7819099"/>
              </a:rPr>
              <a:t> throughout pregnancy. </a:t>
            </a:r>
            <a:endParaRPr lang="en-US" dirty="0" smtClean="0">
              <a:latin typeface="AdvOTb7819099"/>
            </a:endParaRPr>
          </a:p>
          <a:p>
            <a:endParaRPr lang="en-US" dirty="0">
              <a:latin typeface="AdvOTb7819099"/>
            </a:endParaRPr>
          </a:p>
          <a:p>
            <a:r>
              <a:rPr lang="en-US" dirty="0" smtClean="0">
                <a:latin typeface="AdvOTb7819099"/>
              </a:rPr>
              <a:t>NOACs </a:t>
            </a:r>
            <a:r>
              <a:rPr lang="en-US" dirty="0">
                <a:latin typeface="AdvOTb7819099"/>
              </a:rPr>
              <a:t>are contraindicated </a:t>
            </a:r>
            <a:r>
              <a:rPr lang="en-US" dirty="0" smtClean="0">
                <a:latin typeface="AdvOTb7819099"/>
              </a:rPr>
              <a:t>in pregnant patients.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640" y="6254444"/>
            <a:ext cx="2743438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32" y="231006"/>
            <a:ext cx="11117179" cy="5811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775" y="6350592"/>
            <a:ext cx="3359870" cy="3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434164" y="2160589"/>
            <a:ext cx="7132320" cy="207452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66AC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dvOTb7819099"/>
                <a:ea typeface="+mn-ea"/>
                <a:cs typeface="+mn-cs"/>
              </a:rPr>
              <a:t>The optimal diagnostic approach for the pregnant patient with suspected PE is uncertain</a:t>
            </a:r>
          </a:p>
        </p:txBody>
      </p:sp>
    </p:spTree>
    <p:extLst>
      <p:ext uri="{BB962C8B-B14F-4D97-AF65-F5344CB8AC3E}">
        <p14:creationId xmlns:p14="http://schemas.microsoft.com/office/powerpoint/2010/main" val="22698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" y="266700"/>
            <a:ext cx="6464300" cy="636269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215899"/>
            <a:ext cx="5372100" cy="6464301"/>
          </a:xfrm>
        </p:spPr>
      </p:pic>
    </p:spTree>
    <p:extLst>
      <p:ext uri="{BB962C8B-B14F-4D97-AF65-F5344CB8AC3E}">
        <p14:creationId xmlns:p14="http://schemas.microsoft.com/office/powerpoint/2010/main" val="20856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151907"/>
            <a:ext cx="9607138" cy="4889456"/>
          </a:xfrm>
        </p:spPr>
        <p:txBody>
          <a:bodyPr>
            <a:normAutofit/>
          </a:bodyPr>
          <a:lstStyle/>
          <a:p>
            <a:endParaRPr lang="en-US" sz="2400" dirty="0">
              <a:latin typeface="AdvOTb7819099"/>
            </a:endParaRPr>
          </a:p>
          <a:p>
            <a:endParaRPr lang="en-US" sz="2400" dirty="0">
              <a:latin typeface="AdvOTb7819099"/>
            </a:endParaRPr>
          </a:p>
          <a:p>
            <a:endParaRPr lang="en-US" sz="2400" dirty="0" smtClean="0">
              <a:latin typeface="AdvOTb7819099"/>
            </a:endParaRPr>
          </a:p>
          <a:p>
            <a:endParaRPr lang="en-US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1742171" y="2087208"/>
            <a:ext cx="6063915" cy="19602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dvOTb7819099"/>
              </a:rPr>
              <a:t>Symptoms frequently overlap with those of normal pregnancy</a:t>
            </a:r>
          </a:p>
          <a:p>
            <a:pPr lvl="0">
              <a:buClr>
                <a:srgbClr val="99CB38"/>
              </a:buCl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dvOTb7819099"/>
              </a:rPr>
              <a:t>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dvOTb7819099"/>
              </a:rPr>
              <a:t>dyspnoea,cp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dvOTb7819099"/>
              </a:rPr>
              <a:t>, tachycardia,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dvOTb7819099"/>
              </a:rPr>
              <a:t>haemoptysis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dvOTb7819099"/>
              </a:rPr>
              <a:t>,  and collapse). 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Off-page Connector 10"/>
          <p:cNvSpPr/>
          <p:nvPr/>
        </p:nvSpPr>
        <p:spPr>
          <a:xfrm>
            <a:off x="616016" y="308009"/>
            <a:ext cx="2204186" cy="283608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smtClean="0">
                <a:solidFill>
                  <a:srgbClr val="FFFF00"/>
                </a:solidFill>
                <a:latin typeface="AdvOTb7819099"/>
              </a:rPr>
              <a:t>D-dimer </a:t>
            </a:r>
            <a:r>
              <a:rPr lang="en-US" sz="2400" dirty="0">
                <a:solidFill>
                  <a:srgbClr val="FFFF00"/>
                </a:solidFill>
                <a:latin typeface="AdvOTb7819099"/>
              </a:rPr>
              <a:t>levels continuously increase during pregnancy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Flowchart: Off-page Connector 11"/>
          <p:cNvSpPr/>
          <p:nvPr/>
        </p:nvSpPr>
        <p:spPr>
          <a:xfrm>
            <a:off x="3339966" y="115504"/>
            <a:ext cx="2829827" cy="5544151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FFFF00"/>
                </a:solidFill>
                <a:latin typeface="AdvOTb7819099"/>
              </a:rPr>
              <a:t>In one study, indicating a 39% relative increase in D-dimer concentration for  each trimester. </a:t>
            </a:r>
          </a:p>
        </p:txBody>
      </p:sp>
      <p:sp>
        <p:nvSpPr>
          <p:cNvPr id="13" name="Flowchart: Off-page Connector 12"/>
          <p:cNvSpPr/>
          <p:nvPr/>
        </p:nvSpPr>
        <p:spPr>
          <a:xfrm>
            <a:off x="6891690" y="115504"/>
            <a:ext cx="3416968" cy="5755907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ts val="1000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rgbClr val="00B050"/>
              </a:solidFill>
              <a:latin typeface="AdvOTb7819099"/>
            </a:endParaRPr>
          </a:p>
          <a:p>
            <a:pPr marL="342900" lvl="0" indent="-342900">
              <a:spcBef>
                <a:spcPts val="1000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rgbClr val="FFC000"/>
                </a:solidFill>
                <a:latin typeface="AdvOTb7819099"/>
              </a:rPr>
              <a:t>A negative D-dimer test helps to exclude VTE outside pregnancy, </a:t>
            </a:r>
          </a:p>
          <a:p>
            <a:pPr lvl="0">
              <a:spcBef>
                <a:spcPts val="1000"/>
              </a:spcBef>
              <a:buClr>
                <a:srgbClr val="99CB38"/>
              </a:buClr>
              <a:buSzPct val="80000"/>
            </a:pPr>
            <a:r>
              <a:rPr lang="en-US" sz="2400" dirty="0">
                <a:solidFill>
                  <a:srgbClr val="00B050"/>
                </a:solidFill>
                <a:latin typeface="AdvOTb7819099"/>
              </a:rPr>
              <a:t>    </a:t>
            </a:r>
            <a:r>
              <a:rPr lang="en-US" sz="2400" i="1" dirty="0">
                <a:solidFill>
                  <a:srgbClr val="FFFF00"/>
                </a:solidFill>
                <a:latin typeface="AdvOTb7819099"/>
              </a:rPr>
              <a:t>but normal D-dimer </a:t>
            </a:r>
            <a:r>
              <a:rPr lang="en-US" sz="2400" i="1" dirty="0" smtClean="0">
                <a:solidFill>
                  <a:srgbClr val="FFFF00"/>
                </a:solidFill>
                <a:latin typeface="AdvOTb7819099"/>
              </a:rPr>
              <a:t>   </a:t>
            </a:r>
          </a:p>
          <a:p>
            <a:pPr lvl="0">
              <a:spcBef>
                <a:spcPts val="1000"/>
              </a:spcBef>
              <a:buClr>
                <a:srgbClr val="99CB38"/>
              </a:buClr>
              <a:buSzPct val="80000"/>
            </a:pPr>
            <a:r>
              <a:rPr lang="en-US" sz="2400" i="1" dirty="0">
                <a:solidFill>
                  <a:srgbClr val="FFFF00"/>
                </a:solidFill>
                <a:latin typeface="AdvOTb7819099"/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  <a:latin typeface="AdvOTb7819099"/>
              </a:rPr>
              <a:t>  concentrations </a:t>
            </a:r>
            <a:r>
              <a:rPr lang="en-US" sz="2400" i="1" dirty="0">
                <a:solidFill>
                  <a:srgbClr val="FFFF00"/>
                </a:solidFill>
                <a:latin typeface="AdvOTb7819099"/>
              </a:rPr>
              <a:t>have </a:t>
            </a:r>
            <a:endParaRPr lang="en-US" sz="2400" i="1" dirty="0" smtClean="0">
              <a:solidFill>
                <a:srgbClr val="FFFF00"/>
              </a:solidFill>
              <a:latin typeface="AdvOTb7819099"/>
            </a:endParaRPr>
          </a:p>
          <a:p>
            <a:pPr lvl="0">
              <a:spcBef>
                <a:spcPts val="1000"/>
              </a:spcBef>
              <a:buClr>
                <a:srgbClr val="99CB38"/>
              </a:buClr>
              <a:buSzPct val="80000"/>
            </a:pPr>
            <a:r>
              <a:rPr lang="en-US" sz="2400" i="1" dirty="0">
                <a:solidFill>
                  <a:srgbClr val="FFFF00"/>
                </a:solidFill>
                <a:latin typeface="AdvOTb7819099"/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  <a:latin typeface="AdvOTb7819099"/>
              </a:rPr>
              <a:t>   been </a:t>
            </a:r>
            <a:r>
              <a:rPr lang="en-US" sz="2400" i="1" dirty="0">
                <a:solidFill>
                  <a:srgbClr val="FFFF00"/>
                </a:solidFill>
                <a:latin typeface="AdvOTb7819099"/>
              </a:rPr>
              <a:t>reported in </a:t>
            </a:r>
            <a:endParaRPr lang="en-US" sz="2400" i="1" dirty="0" smtClean="0">
              <a:solidFill>
                <a:srgbClr val="FFFF00"/>
              </a:solidFill>
              <a:latin typeface="AdvOTb7819099"/>
            </a:endParaRPr>
          </a:p>
          <a:p>
            <a:pPr lvl="0">
              <a:spcBef>
                <a:spcPts val="1000"/>
              </a:spcBef>
              <a:buClr>
                <a:srgbClr val="99CB38"/>
              </a:buClr>
              <a:buSzPct val="80000"/>
            </a:pPr>
            <a:r>
              <a:rPr lang="en-US" sz="2400" i="1" dirty="0">
                <a:solidFill>
                  <a:srgbClr val="FFFF00"/>
                </a:solidFill>
                <a:latin typeface="AdvOTb7819099"/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  <a:latin typeface="AdvOTb7819099"/>
              </a:rPr>
              <a:t>   pregnant  with PTE</a:t>
            </a:r>
            <a:endParaRPr lang="en-US" sz="2400" i="1" dirty="0">
              <a:solidFill>
                <a:srgbClr val="FFFF00"/>
              </a:solidFill>
              <a:latin typeface="AdvOTb7819099"/>
            </a:endParaRPr>
          </a:p>
          <a:p>
            <a:pPr lvl="0">
              <a:spcBef>
                <a:spcPts val="1000"/>
              </a:spcBef>
              <a:buClr>
                <a:srgbClr val="99CB38"/>
              </a:buClr>
              <a:buSzPct val="80000"/>
            </a:pP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842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Ion Boardro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5252</TotalTime>
  <Words>1457</Words>
  <Application>Microsoft Office PowerPoint</Application>
  <PresentationFormat>Widescreen</PresentationFormat>
  <Paragraphs>171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9" baseType="lpstr">
      <vt:lpstr>AdvOT333dc5e5</vt:lpstr>
      <vt:lpstr>AdvOT5415ed09.I</vt:lpstr>
      <vt:lpstr>AdvOT702dc698.I</vt:lpstr>
      <vt:lpstr>AdvOTb7819099</vt:lpstr>
      <vt:lpstr>AdvP3E7259</vt:lpstr>
      <vt:lpstr>Arial</vt:lpstr>
      <vt:lpstr>Cambria</vt:lpstr>
      <vt:lpstr>Century Gothic</vt:lpstr>
      <vt:lpstr>FrescoSans Pro Normal</vt:lpstr>
      <vt:lpstr>Garamond Book</vt:lpstr>
      <vt:lpstr>Gill Sans MT Pro Light</vt:lpstr>
      <vt:lpstr>Meta Plus Bold</vt:lpstr>
      <vt:lpstr>Times New Roman</vt:lpstr>
      <vt:lpstr>Trebuchet MS</vt:lpstr>
      <vt:lpstr>UniversLight</vt:lpstr>
      <vt:lpstr>Wingdings</vt:lpstr>
      <vt:lpstr>Wingdings 3</vt:lpstr>
      <vt:lpstr>Facet</vt:lpstr>
      <vt:lpstr>Ion Boardroom</vt:lpstr>
      <vt:lpstr>Diagnosis And Treatment Of Pulmonary Emboli In Pregnancy </vt:lpstr>
      <vt:lpstr>PowerPoint Presentation</vt:lpstr>
      <vt:lpstr>Hemostatic alterations during pregnancy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Reperfusion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Percutaneous catheter-directed treatment</vt:lpstr>
      <vt:lpstr>PowerPoint Presentation</vt:lpstr>
      <vt:lpstr>Surgical embolectomy</vt:lpstr>
      <vt:lpstr>PowerPoint Presentation</vt:lpstr>
      <vt:lpstr>Vena cava filters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and treatment of pulmonary emboli in pregnancy</dc:title>
  <dc:creator>Sony</dc:creator>
  <cp:lastModifiedBy>Sony</cp:lastModifiedBy>
  <cp:revision>257</cp:revision>
  <dcterms:created xsi:type="dcterms:W3CDTF">2022-10-19T18:35:30Z</dcterms:created>
  <dcterms:modified xsi:type="dcterms:W3CDTF">2022-11-22T19:04:06Z</dcterms:modified>
</cp:coreProperties>
</file>